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56" r:id="rId2"/>
    <p:sldId id="371" r:id="rId3"/>
    <p:sldId id="372" r:id="rId4"/>
    <p:sldId id="370" r:id="rId5"/>
    <p:sldId id="353" r:id="rId6"/>
    <p:sldId id="321" r:id="rId7"/>
    <p:sldId id="363" r:id="rId8"/>
    <p:sldId id="362" r:id="rId9"/>
    <p:sldId id="364" r:id="rId10"/>
    <p:sldId id="320" r:id="rId11"/>
    <p:sldId id="373" r:id="rId12"/>
    <p:sldId id="349" r:id="rId13"/>
    <p:sldId id="350" r:id="rId14"/>
    <p:sldId id="365" r:id="rId15"/>
    <p:sldId id="374" r:id="rId16"/>
    <p:sldId id="366" r:id="rId17"/>
    <p:sldId id="375" r:id="rId18"/>
    <p:sldId id="376" r:id="rId19"/>
    <p:sldId id="319" r:id="rId20"/>
    <p:sldId id="357" r:id="rId21"/>
    <p:sldId id="377" r:id="rId22"/>
    <p:sldId id="318" r:id="rId23"/>
  </p:sldIdLst>
  <p:sldSz cx="9144000" cy="5143500" type="screen16x9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F5C5C"/>
    <a:srgbClr val="888382"/>
    <a:srgbClr val="4F4E4E"/>
    <a:srgbClr val="663F2E"/>
    <a:srgbClr val="768EA9"/>
    <a:srgbClr val="508CC2"/>
    <a:srgbClr val="2E75B5"/>
    <a:srgbClr val="0069B8"/>
    <a:srgbClr val="00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3040" autoAdjust="0"/>
  </p:normalViewPr>
  <p:slideViewPr>
    <p:cSldViewPr>
      <p:cViewPr varScale="1">
        <p:scale>
          <a:sx n="111" d="100"/>
          <a:sy n="111" d="100"/>
        </p:scale>
        <p:origin x="-240" y="-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6.png>
</file>

<file path=ppt/media/image2.png>
</file>

<file path=ppt/media/image3.png>
</file>

<file path=ppt/media/image4.jpeg>
</file>

<file path=ppt/media/image5.jpg>
</file>

<file path=ppt/media/image6.jpeg>
</file>

<file path=ppt/media/image7.jpg>
</file>

<file path=ppt/media/image8.png>
</file>

<file path=ppt/media/image9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536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937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264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3789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5985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37069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6362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08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70965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63370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572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56427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034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8624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93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767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87202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442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219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503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620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2020/11/6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Visio_Drawing.vsdx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9.xml"/><Relationship Id="rId1" Type="http://schemas.openxmlformats.org/officeDocument/2006/relationships/themeOverride" Target="../theme/themeOverride1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5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aula DeAnda - Why Would I Ever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2400" y="-556751"/>
            <a:ext cx="487363" cy="48736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02D772B-8ADE-4B4F-B6A7-8D2025349E3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AC883BD-9700-4D04-81C8-EAEDEC04E45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28587EE6-0E7B-440D-A07C-EB547A7F3241}"/>
              </a:ext>
            </a:extLst>
          </p:cNvPr>
          <p:cNvSpPr/>
          <p:nvPr/>
        </p:nvSpPr>
        <p:spPr>
          <a:xfrm>
            <a:off x="1403648" y="634637"/>
            <a:ext cx="450793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2020</a:t>
            </a:r>
            <a:r>
              <a:rPr lang="zh-CN" altLang="en-US" sz="6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大创</a:t>
            </a:r>
          </a:p>
        </p:txBody>
      </p:sp>
      <p:sp>
        <p:nvSpPr>
          <p:cNvPr id="13" name="TextBox 7">
            <a:extLst>
              <a:ext uri="{FF2B5EF4-FFF2-40B4-BE49-F238E27FC236}">
                <a16:creationId xmlns:a16="http://schemas.microsoft.com/office/drawing/2014/main" id="{0F22BCC6-7EEB-4EFD-86C5-E7D462329A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9792" y="3882798"/>
            <a:ext cx="453401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指导教师：李征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B4BB523-BD9B-45BC-AF5A-7300C2F11B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759" y="1899621"/>
            <a:ext cx="790648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基于计算机视觉与卷积神经网络的实时测谎系统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A2E74EA-6E8C-4F19-A307-27068C5DA8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816" y="3504776"/>
            <a:ext cx="453401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项目负责人：陈嘉昕</a:t>
            </a:r>
          </a:p>
        </p:txBody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EAF54D33-85F7-4AE8-B462-2C2D559CD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7864" y="4262642"/>
            <a:ext cx="4534011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项目组成员：黄勇强、孟中原</a:t>
            </a:r>
          </a:p>
        </p:txBody>
      </p:sp>
    </p:spTree>
    <p:extLst>
      <p:ext uri="{BB962C8B-B14F-4D97-AF65-F5344CB8AC3E}">
        <p14:creationId xmlns:p14="http://schemas.microsoft.com/office/powerpoint/2010/main" val="414897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05C505D4-2788-4AE3-AE4A-1F560C3EAAF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F752640-3D2B-475D-B324-3B7EF7322E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A99D343B-28F9-4334-9614-2D59C740A2A0}"/>
              </a:ext>
            </a:extLst>
          </p:cNvPr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5E08B56C-C06E-40F0-846F-33E7EAE24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实验</a:t>
            </a:r>
          </a:p>
        </p:txBody>
      </p:sp>
    </p:spTree>
    <p:extLst>
      <p:ext uri="{BB962C8B-B14F-4D97-AF65-F5344CB8AC3E}">
        <p14:creationId xmlns:p14="http://schemas.microsoft.com/office/powerpoint/2010/main" val="53909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05C505D4-2788-4AE3-AE4A-1F560C3EAA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957722" y="-93049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2F752640-3D2B-475D-B324-3B7EF7322E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4690223" y="-3621853"/>
            <a:ext cx="6855716" cy="59963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C88169-DC12-479D-8CC4-181EC21A40F2}"/>
              </a:ext>
            </a:extLst>
          </p:cNvPr>
          <p:cNvSpPr txBox="1">
            <a:spLocks/>
          </p:cNvSpPr>
          <p:nvPr/>
        </p:nvSpPr>
        <p:spPr>
          <a:xfrm>
            <a:off x="899592" y="339502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实验环境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32">
            <a:extLst>
              <a:ext uri="{FF2B5EF4-FFF2-40B4-BE49-F238E27FC236}">
                <a16:creationId xmlns:a16="http://schemas.microsoft.com/office/drawing/2014/main" id="{3FA54143-B1C3-4EAE-A0AB-1B0C2FE4525C}"/>
              </a:ext>
            </a:extLst>
          </p:cNvPr>
          <p:cNvSpPr txBox="1">
            <a:spLocks/>
          </p:cNvSpPr>
          <p:nvPr/>
        </p:nvSpPr>
        <p:spPr bwMode="auto">
          <a:xfrm>
            <a:off x="3707904" y="1646628"/>
            <a:ext cx="3461841" cy="324421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0070C0"/>
                </a:solidFill>
              </a:rPr>
              <a:t>1000</a:t>
            </a:r>
            <a:r>
              <a:rPr lang="zh-CN" altLang="en-US" sz="1400" dirty="0">
                <a:solidFill>
                  <a:srgbClr val="0070C0"/>
                </a:solidFill>
              </a:rPr>
              <a:t>万像素摄像头、录音笔、计算机</a:t>
            </a:r>
            <a:endParaRPr lang="zh-CN" altLang="en-US" sz="1400" b="0" dirty="0">
              <a:solidFill>
                <a:srgbClr val="0070C0"/>
              </a:solidFill>
              <a:effectLst/>
            </a:endParaRPr>
          </a:p>
        </p:txBody>
      </p:sp>
      <p:sp>
        <p:nvSpPr>
          <p:cNvPr id="9" name="TextBox 35">
            <a:extLst>
              <a:ext uri="{FF2B5EF4-FFF2-40B4-BE49-F238E27FC236}">
                <a16:creationId xmlns:a16="http://schemas.microsoft.com/office/drawing/2014/main" id="{15645D68-894A-4BD2-AA87-C2F9085604D1}"/>
              </a:ext>
            </a:extLst>
          </p:cNvPr>
          <p:cNvSpPr txBox="1">
            <a:spLocks/>
          </p:cNvSpPr>
          <p:nvPr/>
        </p:nvSpPr>
        <p:spPr bwMode="auto">
          <a:xfrm>
            <a:off x="3707904" y="2240399"/>
            <a:ext cx="3280127" cy="837196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 lvl="0"/>
            <a:r>
              <a:rPr lang="en-US" altLang="zh-CN" sz="1400" dirty="0">
                <a:solidFill>
                  <a:srgbClr val="0070C0"/>
                </a:solidFill>
              </a:rPr>
              <a:t>pycharm2020.1.4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>
                <a:solidFill>
                  <a:srgbClr val="0070C0"/>
                </a:solidFill>
              </a:rPr>
              <a:t>Anaconda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>
                <a:solidFill>
                  <a:srgbClr val="0070C0"/>
                </a:solidFill>
              </a:rPr>
              <a:t>python3.7.8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 err="1">
                <a:solidFill>
                  <a:srgbClr val="0070C0"/>
                </a:solidFill>
              </a:rPr>
              <a:t>dlib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 err="1">
                <a:solidFill>
                  <a:srgbClr val="0070C0"/>
                </a:solidFill>
              </a:rPr>
              <a:t>numpy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 err="1">
                <a:solidFill>
                  <a:srgbClr val="0070C0"/>
                </a:solidFill>
              </a:rPr>
              <a:t>opencv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 err="1">
                <a:solidFill>
                  <a:srgbClr val="0070C0"/>
                </a:solidFill>
              </a:rPr>
              <a:t>pyaudio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 err="1">
                <a:solidFill>
                  <a:srgbClr val="0070C0"/>
                </a:solidFill>
              </a:rPr>
              <a:t>librosa</a:t>
            </a:r>
            <a:endParaRPr lang="zh-CN" altLang="zh-CN" sz="1400" dirty="0">
              <a:solidFill>
                <a:srgbClr val="0070C0"/>
              </a:solidFill>
            </a:endParaRPr>
          </a:p>
        </p:txBody>
      </p:sp>
      <p:sp>
        <p:nvSpPr>
          <p:cNvPr id="10" name="TextBox 35">
            <a:extLst>
              <a:ext uri="{FF2B5EF4-FFF2-40B4-BE49-F238E27FC236}">
                <a16:creationId xmlns:a16="http://schemas.microsoft.com/office/drawing/2014/main" id="{6818E79D-2E4B-4580-9DDD-A2AA2DC78C16}"/>
              </a:ext>
            </a:extLst>
          </p:cNvPr>
          <p:cNvSpPr txBox="1">
            <a:spLocks/>
          </p:cNvSpPr>
          <p:nvPr/>
        </p:nvSpPr>
        <p:spPr bwMode="auto">
          <a:xfrm>
            <a:off x="3707904" y="3107830"/>
            <a:ext cx="3704176" cy="973385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 lvl="0"/>
            <a:r>
              <a:rPr lang="en-US" altLang="zh-CN" sz="1400" dirty="0">
                <a:solidFill>
                  <a:srgbClr val="0070C0"/>
                </a:solidFill>
              </a:rPr>
              <a:t>32G</a:t>
            </a:r>
            <a:r>
              <a:rPr lang="zh-CN" altLang="en-US" sz="1400" dirty="0">
                <a:solidFill>
                  <a:srgbClr val="0070C0"/>
                </a:solidFill>
              </a:rPr>
              <a:t>内存、</a:t>
            </a:r>
            <a:r>
              <a:rPr lang="en-US" altLang="zh-CN" sz="1400" dirty="0">
                <a:solidFill>
                  <a:srgbClr val="0070C0"/>
                </a:solidFill>
              </a:rPr>
              <a:t>intel i7-6900K</a:t>
            </a:r>
            <a:r>
              <a:rPr lang="zh-CN" altLang="en-US" sz="1400" dirty="0">
                <a:solidFill>
                  <a:srgbClr val="0070C0"/>
                </a:solidFill>
              </a:rPr>
              <a:t>四核八线程</a:t>
            </a:r>
            <a:r>
              <a:rPr lang="en-US" altLang="zh-CN" sz="1400" dirty="0">
                <a:solidFill>
                  <a:srgbClr val="0070C0"/>
                </a:solidFill>
              </a:rPr>
              <a:t>CPU</a:t>
            </a:r>
            <a:r>
              <a:rPr lang="zh-CN" altLang="en-US" sz="1400" dirty="0">
                <a:solidFill>
                  <a:srgbClr val="0070C0"/>
                </a:solidFill>
              </a:rPr>
              <a:t>、 </a:t>
            </a:r>
            <a:r>
              <a:rPr lang="en-US" altLang="zh-CN" sz="1400" dirty="0">
                <a:solidFill>
                  <a:srgbClr val="0070C0"/>
                </a:solidFill>
              </a:rPr>
              <a:t>NVIDIA-GTX2060Ti GPU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en-US" altLang="zh-CN" sz="1400" dirty="0">
                <a:solidFill>
                  <a:srgbClr val="0070C0"/>
                </a:solidFill>
              </a:rPr>
              <a:t>windows10 64</a:t>
            </a:r>
            <a:r>
              <a:rPr lang="zh-CN" altLang="en-US" sz="1400" dirty="0">
                <a:solidFill>
                  <a:srgbClr val="0070C0"/>
                </a:solidFill>
              </a:rPr>
              <a:t>位操作系统</a:t>
            </a:r>
            <a:endParaRPr lang="zh-CN" altLang="zh-CN" sz="1400" dirty="0">
              <a:solidFill>
                <a:srgbClr val="0070C0"/>
              </a:solidFill>
            </a:endParaRPr>
          </a:p>
        </p:txBody>
      </p:sp>
      <p:grpSp>
        <p:nvGrpSpPr>
          <p:cNvPr id="11" name="Group 87">
            <a:extLst>
              <a:ext uri="{FF2B5EF4-FFF2-40B4-BE49-F238E27FC236}">
                <a16:creationId xmlns:a16="http://schemas.microsoft.com/office/drawing/2014/main" id="{576CEA7F-8DF2-4EF3-9630-1D12290A0944}"/>
              </a:ext>
            </a:extLst>
          </p:cNvPr>
          <p:cNvGrpSpPr/>
          <p:nvPr/>
        </p:nvGrpSpPr>
        <p:grpSpPr>
          <a:xfrm>
            <a:off x="1362966" y="1750795"/>
            <a:ext cx="2035289" cy="1895358"/>
            <a:chOff x="1307468" y="2125737"/>
            <a:chExt cx="2713719" cy="2527144"/>
          </a:xfrm>
        </p:grpSpPr>
        <p:grpSp>
          <p:nvGrpSpPr>
            <p:cNvPr id="12" name="Group 88">
              <a:extLst>
                <a:ext uri="{FF2B5EF4-FFF2-40B4-BE49-F238E27FC236}">
                  <a16:creationId xmlns:a16="http://schemas.microsoft.com/office/drawing/2014/main" id="{DCB26F8F-314C-4159-B281-614327EF725B}"/>
                </a:ext>
              </a:extLst>
            </p:cNvPr>
            <p:cNvGrpSpPr/>
            <p:nvPr/>
          </p:nvGrpSpPr>
          <p:grpSpPr>
            <a:xfrm>
              <a:off x="1313266" y="2125737"/>
              <a:ext cx="2707921" cy="2527144"/>
              <a:chOff x="1054148" y="1920086"/>
              <a:chExt cx="3900547" cy="2527144"/>
            </a:xfrm>
          </p:grpSpPr>
          <p:sp>
            <p:nvSpPr>
              <p:cNvPr id="16" name="Rectangle 100">
                <a:extLst>
                  <a:ext uri="{FF2B5EF4-FFF2-40B4-BE49-F238E27FC236}">
                    <a16:creationId xmlns:a16="http://schemas.microsoft.com/office/drawing/2014/main" id="{52819329-0329-40CA-AC11-71B69B0D1130}"/>
                  </a:ext>
                </a:extLst>
              </p:cNvPr>
              <p:cNvSpPr/>
              <p:nvPr/>
            </p:nvSpPr>
            <p:spPr>
              <a:xfrm>
                <a:off x="1054148" y="1920086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实验工具</a:t>
                </a:r>
              </a:p>
            </p:txBody>
          </p:sp>
          <p:sp>
            <p:nvSpPr>
              <p:cNvPr id="17" name="Rectangle 98">
                <a:extLst>
                  <a:ext uri="{FF2B5EF4-FFF2-40B4-BE49-F238E27FC236}">
                    <a16:creationId xmlns:a16="http://schemas.microsoft.com/office/drawing/2014/main" id="{121EB87E-889F-4661-974A-AAE66003DA67}"/>
                  </a:ext>
                </a:extLst>
              </p:cNvPr>
              <p:cNvSpPr/>
              <p:nvPr/>
            </p:nvSpPr>
            <p:spPr>
              <a:xfrm>
                <a:off x="1154253" y="3016822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软件环境</a:t>
                </a:r>
              </a:p>
            </p:txBody>
          </p:sp>
          <p:sp>
            <p:nvSpPr>
              <p:cNvPr id="18" name="Rectangle 96">
                <a:extLst>
                  <a:ext uri="{FF2B5EF4-FFF2-40B4-BE49-F238E27FC236}">
                    <a16:creationId xmlns:a16="http://schemas.microsoft.com/office/drawing/2014/main" id="{85485D54-AAB7-4917-81C2-F6D695329863}"/>
                  </a:ext>
                </a:extLst>
              </p:cNvPr>
              <p:cNvSpPr/>
              <p:nvPr/>
            </p:nvSpPr>
            <p:spPr>
              <a:xfrm>
                <a:off x="1193500" y="4139453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5"/>
                    </a:solidFill>
                  </a:rPr>
                  <a:t>计算机配置</a:t>
                </a:r>
              </a:p>
            </p:txBody>
          </p:sp>
        </p:grpSp>
        <p:grpSp>
          <p:nvGrpSpPr>
            <p:cNvPr id="13" name="Group 89">
              <a:extLst>
                <a:ext uri="{FF2B5EF4-FFF2-40B4-BE49-F238E27FC236}">
                  <a16:creationId xmlns:a16="http://schemas.microsoft.com/office/drawing/2014/main" id="{BF87E64D-D810-4719-9F01-48081652DCA8}"/>
                </a:ext>
              </a:extLst>
            </p:cNvPr>
            <p:cNvGrpSpPr/>
            <p:nvPr/>
          </p:nvGrpSpPr>
          <p:grpSpPr>
            <a:xfrm>
              <a:off x="1307468" y="2816305"/>
              <a:ext cx="2480471" cy="1039165"/>
              <a:chOff x="1307468" y="3031133"/>
              <a:chExt cx="2480471" cy="1039165"/>
            </a:xfrm>
          </p:grpSpPr>
          <p:cxnSp>
            <p:nvCxnSpPr>
              <p:cNvPr id="14" name="Straight Connector 90">
                <a:extLst>
                  <a:ext uri="{FF2B5EF4-FFF2-40B4-BE49-F238E27FC236}">
                    <a16:creationId xmlns:a16="http://schemas.microsoft.com/office/drawing/2014/main" id="{2F3CAF8D-FB2C-44B7-9E22-F03F2BCAD13A}"/>
                  </a:ext>
                </a:extLst>
              </p:cNvPr>
              <p:cNvCxnSpPr/>
              <p:nvPr/>
            </p:nvCxnSpPr>
            <p:spPr>
              <a:xfrm>
                <a:off x="1307468" y="3031133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91">
                <a:extLst>
                  <a:ext uri="{FF2B5EF4-FFF2-40B4-BE49-F238E27FC236}">
                    <a16:creationId xmlns:a16="http://schemas.microsoft.com/office/drawing/2014/main" id="{5220B3F8-6C4C-40AD-BAB1-403A255ADDBD}"/>
                  </a:ext>
                </a:extLst>
              </p:cNvPr>
              <p:cNvCxnSpPr/>
              <p:nvPr/>
            </p:nvCxnSpPr>
            <p:spPr>
              <a:xfrm>
                <a:off x="1339667" y="4070298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7290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/>
          <p:cNvSpPr txBox="1">
            <a:spLocks/>
          </p:cNvSpPr>
          <p:nvPr/>
        </p:nvSpPr>
        <p:spPr>
          <a:xfrm>
            <a:off x="827584" y="38993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034FD7C6-6B3A-4759-BE6D-D9B4B8A09BE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835300" y="-93050"/>
            <a:ext cx="6855716" cy="599634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15A598B-CA04-4AF9-8CA1-5AD1D77044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187528" y="-1882792"/>
            <a:ext cx="6855716" cy="5996349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9169073-311C-4A25-A142-EF36D3432E1F}"/>
              </a:ext>
            </a:extLst>
          </p:cNvPr>
          <p:cNvSpPr txBox="1"/>
          <p:nvPr/>
        </p:nvSpPr>
        <p:spPr>
          <a:xfrm>
            <a:off x="1474150" y="2416456"/>
            <a:ext cx="26468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我们</a:t>
            </a:r>
            <a:r>
              <a:rPr lang="zh-CN" altLang="en-US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自己</a:t>
            </a:r>
            <a:r>
              <a:rPr lang="zh-CN" altLang="zh-CN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设计了实验</a:t>
            </a:r>
            <a:endParaRPr lang="en-US" altLang="zh-CN" sz="16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第一个流程是收集谎言数据</a:t>
            </a:r>
            <a:endParaRPr lang="en-US" altLang="zh-CN" sz="16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第二个流程是收集真相数据</a:t>
            </a:r>
            <a:endParaRPr lang="en-US" altLang="zh-CN" sz="16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16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第三个流程为收集测试数据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B43147E-68DE-4E21-AFDA-FB174EB7DE07}"/>
              </a:ext>
            </a:extLst>
          </p:cNvPr>
          <p:cNvSpPr txBox="1"/>
          <p:nvPr/>
        </p:nvSpPr>
        <p:spPr>
          <a:xfrm>
            <a:off x="1148344" y="1115382"/>
            <a:ext cx="59963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互联网上暂时没有公开的和我们实验相匹配的数据集</a:t>
            </a:r>
            <a:endParaRPr lang="en-US" altLang="zh-CN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3" name="表格 42">
            <a:extLst>
              <a:ext uri="{FF2B5EF4-FFF2-40B4-BE49-F238E27FC236}">
                <a16:creationId xmlns:a16="http://schemas.microsoft.com/office/drawing/2014/main" id="{EE6F1556-936E-4A7C-82EB-CAC1F26B32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958712"/>
              </p:ext>
            </p:extLst>
          </p:nvPr>
        </p:nvGraphicFramePr>
        <p:xfrm>
          <a:off x="4716016" y="1741124"/>
          <a:ext cx="3608484" cy="324205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4935">
                  <a:extLst>
                    <a:ext uri="{9D8B030D-6E8A-4147-A177-3AD203B41FA5}">
                      <a16:colId xmlns:a16="http://schemas.microsoft.com/office/drawing/2014/main" val="4121016499"/>
                    </a:ext>
                  </a:extLst>
                </a:gridCol>
                <a:gridCol w="789853">
                  <a:extLst>
                    <a:ext uri="{9D8B030D-6E8A-4147-A177-3AD203B41FA5}">
                      <a16:colId xmlns:a16="http://schemas.microsoft.com/office/drawing/2014/main" val="2898449813"/>
                    </a:ext>
                  </a:extLst>
                </a:gridCol>
                <a:gridCol w="643696">
                  <a:extLst>
                    <a:ext uri="{9D8B030D-6E8A-4147-A177-3AD203B41FA5}">
                      <a16:colId xmlns:a16="http://schemas.microsoft.com/office/drawing/2014/main" val="2635370210"/>
                    </a:ext>
                  </a:extLst>
                </a:gridCol>
              </a:tblGrid>
              <a:tr h="291091"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问题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真话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谎言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17979913"/>
                  </a:ext>
                </a:extLst>
              </a:tr>
              <a:tr h="301104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 dirty="0">
                          <a:effectLst/>
                          <a:latin typeface="+mn-ea"/>
                          <a:ea typeface="+mn-ea"/>
                        </a:rPr>
                        <a:t>你是自愿参加测试的吗？</a:t>
                      </a:r>
                      <a:endParaRPr lang="zh-CN" sz="9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85575715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 dirty="0">
                          <a:effectLst/>
                          <a:latin typeface="+mn-ea"/>
                          <a:ea typeface="+mn-ea"/>
                        </a:rPr>
                        <a:t>你的名字是爱新觉罗·玄烨吗？</a:t>
                      </a:r>
                      <a:endParaRPr lang="zh-CN" sz="9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9361431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按阳历来算，你今年</a:t>
                      </a:r>
                      <a:r>
                        <a:rPr lang="en-US" sz="900">
                          <a:effectLst/>
                          <a:latin typeface="+mn-ea"/>
                          <a:ea typeface="+mn-ea"/>
                        </a:rPr>
                        <a:t>3</a:t>
                      </a: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岁了？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004094"/>
                  </a:ext>
                </a:extLst>
              </a:tr>
              <a:tr h="301104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  <a:latin typeface="+mn-ea"/>
                          <a:ea typeface="+mn-ea"/>
                        </a:rPr>
                        <a:t>9</a:t>
                      </a: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月份有</a:t>
                      </a:r>
                      <a:r>
                        <a:rPr lang="en-US" sz="900">
                          <a:effectLst/>
                          <a:latin typeface="+mn-ea"/>
                          <a:ea typeface="+mn-ea"/>
                        </a:rPr>
                        <a:t>31</a:t>
                      </a: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号。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71181500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水是固体的吗？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49397704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 dirty="0">
                          <a:effectLst/>
                          <a:latin typeface="+mn-ea"/>
                          <a:ea typeface="+mn-ea"/>
                        </a:rPr>
                        <a:t>太阳每天从东边起吗？</a:t>
                      </a:r>
                      <a:endParaRPr lang="zh-CN" sz="9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8721928"/>
                  </a:ext>
                </a:extLst>
              </a:tr>
              <a:tr h="301104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我们正常人需要吃饭吗？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05229160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习近平是中国的现任主席吗？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477414"/>
                  </a:ext>
                </a:extLst>
              </a:tr>
              <a:tr h="291091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新冠疫情可怕吗？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8997857"/>
                  </a:ext>
                </a:extLst>
              </a:tr>
              <a:tr h="301104">
                <a:tc>
                  <a:txBody>
                    <a:bodyPr/>
                    <a:lstStyle/>
                    <a:p>
                      <a:pPr indent="127000" algn="l">
                        <a:lnSpc>
                          <a:spcPct val="130000"/>
                        </a:lnSpc>
                      </a:pPr>
                      <a:r>
                        <a:rPr lang="zh-CN" sz="900" dirty="0">
                          <a:effectLst/>
                          <a:latin typeface="+mn-ea"/>
                          <a:ea typeface="+mn-ea"/>
                        </a:rPr>
                        <a:t>“天圆地方”的假说是对的吗？</a:t>
                      </a:r>
                      <a:endParaRPr lang="zh-CN" sz="9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>
                          <a:effectLst/>
                          <a:latin typeface="+mn-ea"/>
                          <a:ea typeface="+mn-ea"/>
                        </a:rPr>
                        <a:t>不是</a:t>
                      </a:r>
                      <a:endParaRPr lang="zh-CN" sz="90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127000" algn="ctr">
                        <a:lnSpc>
                          <a:spcPct val="130000"/>
                        </a:lnSpc>
                      </a:pPr>
                      <a:r>
                        <a:rPr lang="zh-CN" sz="900" dirty="0">
                          <a:effectLst/>
                          <a:latin typeface="+mn-ea"/>
                          <a:ea typeface="+mn-ea"/>
                        </a:rPr>
                        <a:t>是的</a:t>
                      </a:r>
                      <a:endParaRPr lang="zh-CN" sz="900" dirty="0"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42753574"/>
                  </a:ext>
                </a:extLst>
              </a:tr>
            </a:tbl>
          </a:graphicData>
        </a:graphic>
      </p:graphicFrame>
      <p:pic>
        <p:nvPicPr>
          <p:cNvPr id="45" name="图片 44">
            <a:extLst>
              <a:ext uri="{FF2B5EF4-FFF2-40B4-BE49-F238E27FC236}">
                <a16:creationId xmlns:a16="http://schemas.microsoft.com/office/drawing/2014/main" id="{36146E4C-3C2C-448A-A1EC-A03661FE6A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365" y="1487048"/>
            <a:ext cx="3884135" cy="360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9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1"/>
          <p:cNvSpPr txBox="1">
            <a:spLocks/>
          </p:cNvSpPr>
          <p:nvPr/>
        </p:nvSpPr>
        <p:spPr>
          <a:xfrm>
            <a:off x="925888" y="19548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5A7A0658-A79B-42DE-A89B-694965F7E9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EAD71DD5-1AEF-4249-9987-CD52B44A143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9EEA0DC-58CA-429D-9B9B-220B8C8DC9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79" y="807838"/>
            <a:ext cx="5357317" cy="280679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0D42AB69-CF7C-4F40-8459-1E2BC555C59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832" y="1876093"/>
            <a:ext cx="5580112" cy="2586634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CA3D3D60-9DD8-4710-AEB2-DD2025B9DFDC}"/>
              </a:ext>
            </a:extLst>
          </p:cNvPr>
          <p:cNvSpPr txBox="1"/>
          <p:nvPr/>
        </p:nvSpPr>
        <p:spPr>
          <a:xfrm>
            <a:off x="2003770" y="4653927"/>
            <a:ext cx="4685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800" dirty="0">
                <a:solidFill>
                  <a:srgbClr val="0070C0"/>
                </a:solidFill>
                <a:effectLst/>
                <a:latin typeface="+mn-ea"/>
                <a:cs typeface="华文仿宋" panose="02010600040101010101" pitchFamily="2" charset="-122"/>
              </a:rPr>
              <a:t>面部微表情有</a:t>
            </a:r>
            <a:r>
              <a:rPr lang="en-US" altLang="zh-CN" sz="1800" dirty="0">
                <a:solidFill>
                  <a:srgbClr val="0070C0"/>
                </a:solidFill>
                <a:effectLst/>
                <a:latin typeface="+mn-ea"/>
                <a:cs typeface="华文仿宋" panose="02010600040101010101" pitchFamily="2" charset="-122"/>
              </a:rPr>
              <a:t>5</a:t>
            </a:r>
            <a:r>
              <a:rPr lang="zh-CN" altLang="zh-CN" sz="1800" dirty="0">
                <a:solidFill>
                  <a:srgbClr val="0070C0"/>
                </a:solidFill>
                <a:effectLst/>
                <a:latin typeface="+mn-ea"/>
                <a:cs typeface="华文仿宋" panose="02010600040101010101" pitchFamily="2" charset="-122"/>
              </a:rPr>
              <a:t>个特征点，语音有</a:t>
            </a:r>
            <a:r>
              <a:rPr lang="en-US" altLang="zh-CN" sz="1800" dirty="0">
                <a:solidFill>
                  <a:srgbClr val="0070C0"/>
                </a:solidFill>
                <a:effectLst/>
                <a:latin typeface="+mn-ea"/>
                <a:cs typeface="华文仿宋" panose="02010600040101010101" pitchFamily="2" charset="-122"/>
              </a:rPr>
              <a:t>22</a:t>
            </a:r>
            <a:r>
              <a:rPr lang="zh-CN" altLang="zh-CN" sz="1800" dirty="0">
                <a:solidFill>
                  <a:srgbClr val="0070C0"/>
                </a:solidFill>
                <a:effectLst/>
                <a:latin typeface="+mn-ea"/>
                <a:cs typeface="华文仿宋" panose="02010600040101010101" pitchFamily="2" charset="-122"/>
              </a:rPr>
              <a:t>个特征点</a:t>
            </a:r>
            <a:endParaRPr lang="zh-CN" altLang="en-US" sz="1200" dirty="0">
              <a:solidFill>
                <a:srgbClr val="0070C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275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搭建模型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6" name="图片 225">
            <a:extLst>
              <a:ext uri="{FF2B5EF4-FFF2-40B4-BE49-F238E27FC236}">
                <a16:creationId xmlns:a16="http://schemas.microsoft.com/office/drawing/2014/main" id="{2CDCFF27-C120-42DF-B175-1B071A3A92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227" name="图片 226">
            <a:extLst>
              <a:ext uri="{FF2B5EF4-FFF2-40B4-BE49-F238E27FC236}">
                <a16:creationId xmlns:a16="http://schemas.microsoft.com/office/drawing/2014/main" id="{5C64E592-CD8F-4A59-B3D6-D10F818ABD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31" name="文本框 230">
            <a:extLst>
              <a:ext uri="{FF2B5EF4-FFF2-40B4-BE49-F238E27FC236}">
                <a16:creationId xmlns:a16="http://schemas.microsoft.com/office/drawing/2014/main" id="{F386B382-2B88-4B03-B960-214974D22D93}"/>
              </a:ext>
            </a:extLst>
          </p:cNvPr>
          <p:cNvSpPr txBox="1"/>
          <p:nvPr/>
        </p:nvSpPr>
        <p:spPr>
          <a:xfrm>
            <a:off x="1475656" y="817272"/>
            <a:ext cx="5912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因为我们的数据是一维向量，我们</a:t>
            </a:r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没有使用卷积网络，改变了之前的设计方案，</a:t>
            </a:r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选择了全连接网络。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6" name="图片 235">
            <a:extLst>
              <a:ext uri="{FF2B5EF4-FFF2-40B4-BE49-F238E27FC236}">
                <a16:creationId xmlns:a16="http://schemas.microsoft.com/office/drawing/2014/main" id="{19C6A8D1-840B-4DB1-B2E6-534B32B1B2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252" y="1635646"/>
            <a:ext cx="4912870" cy="315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7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模型训练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6" name="图片 225">
            <a:extLst>
              <a:ext uri="{FF2B5EF4-FFF2-40B4-BE49-F238E27FC236}">
                <a16:creationId xmlns:a16="http://schemas.microsoft.com/office/drawing/2014/main" id="{2CDCFF27-C120-42DF-B175-1B071A3A92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227" name="图片 226">
            <a:extLst>
              <a:ext uri="{FF2B5EF4-FFF2-40B4-BE49-F238E27FC236}">
                <a16:creationId xmlns:a16="http://schemas.microsoft.com/office/drawing/2014/main" id="{5C64E592-CD8F-4A59-B3D6-D10F818ABD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pic>
        <p:nvPicPr>
          <p:cNvPr id="228" name="图片 227">
            <a:extLst>
              <a:ext uri="{FF2B5EF4-FFF2-40B4-BE49-F238E27FC236}">
                <a16:creationId xmlns:a16="http://schemas.microsoft.com/office/drawing/2014/main" id="{207E67BF-E845-4448-9CC5-6BD72EF5C9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513" y="941915"/>
            <a:ext cx="3502144" cy="2626608"/>
          </a:xfrm>
          <a:prstGeom prst="rect">
            <a:avLst/>
          </a:prstGeom>
        </p:spPr>
      </p:pic>
      <p:pic>
        <p:nvPicPr>
          <p:cNvPr id="230" name="图片 229">
            <a:extLst>
              <a:ext uri="{FF2B5EF4-FFF2-40B4-BE49-F238E27FC236}">
                <a16:creationId xmlns:a16="http://schemas.microsoft.com/office/drawing/2014/main" id="{2D7EFFB1-1F9A-4D4E-AC26-F43DE3C4EF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941915"/>
            <a:ext cx="3444811" cy="263735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8F6D206-0AA4-482D-BEF4-1BB355C7A2AC}"/>
              </a:ext>
            </a:extLst>
          </p:cNvPr>
          <p:cNvSpPr txBox="1"/>
          <p:nvPr/>
        </p:nvSpPr>
        <p:spPr>
          <a:xfrm>
            <a:off x="5280866" y="3739872"/>
            <a:ext cx="2829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语音</a:t>
            </a:r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测谎模型的训练曲线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22F4883-75FF-4FEA-8348-B8A5F8A2D2AD}"/>
              </a:ext>
            </a:extLst>
          </p:cNvPr>
          <p:cNvSpPr txBox="1"/>
          <p:nvPr/>
        </p:nvSpPr>
        <p:spPr>
          <a:xfrm>
            <a:off x="1033513" y="373987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面部微表情测谎模型的训练曲线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657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结果分析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637A7AC2-7FC0-4EC3-87BF-7DAFCE21FC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72" name="图片 71">
            <a:extLst>
              <a:ext uri="{FF2B5EF4-FFF2-40B4-BE49-F238E27FC236}">
                <a16:creationId xmlns:a16="http://schemas.microsoft.com/office/drawing/2014/main" id="{34A1D5DA-F729-46E1-8E70-C855B0718A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graphicFrame>
        <p:nvGraphicFramePr>
          <p:cNvPr id="76" name="表格 75">
            <a:extLst>
              <a:ext uri="{FF2B5EF4-FFF2-40B4-BE49-F238E27FC236}">
                <a16:creationId xmlns:a16="http://schemas.microsoft.com/office/drawing/2014/main" id="{5E527D60-FB0F-43B0-95BD-B7E3C935EE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47269"/>
              </p:ext>
            </p:extLst>
          </p:nvPr>
        </p:nvGraphicFramePr>
        <p:xfrm>
          <a:off x="1115616" y="2205592"/>
          <a:ext cx="6066335" cy="13083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8736">
                  <a:extLst>
                    <a:ext uri="{9D8B030D-6E8A-4147-A177-3AD203B41FA5}">
                      <a16:colId xmlns:a16="http://schemas.microsoft.com/office/drawing/2014/main" val="4012224478"/>
                    </a:ext>
                  </a:extLst>
                </a:gridCol>
                <a:gridCol w="871504">
                  <a:extLst>
                    <a:ext uri="{9D8B030D-6E8A-4147-A177-3AD203B41FA5}">
                      <a16:colId xmlns:a16="http://schemas.microsoft.com/office/drawing/2014/main" val="1483515234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3640716675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4162643699"/>
                    </a:ext>
                  </a:extLst>
                </a:gridCol>
                <a:gridCol w="1025324">
                  <a:extLst>
                    <a:ext uri="{9D8B030D-6E8A-4147-A177-3AD203B41FA5}">
                      <a16:colId xmlns:a16="http://schemas.microsoft.com/office/drawing/2014/main" val="1094593828"/>
                    </a:ext>
                  </a:extLst>
                </a:gridCol>
                <a:gridCol w="967805">
                  <a:extLst>
                    <a:ext uri="{9D8B030D-6E8A-4147-A177-3AD203B41FA5}">
                      <a16:colId xmlns:a16="http://schemas.microsoft.com/office/drawing/2014/main" val="3333068943"/>
                    </a:ext>
                  </a:extLst>
                </a:gridCol>
              </a:tblGrid>
              <a:tr h="333724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Model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Recall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PPV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F1-Score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AUC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ACC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99199106"/>
                  </a:ext>
                </a:extLst>
              </a:tr>
              <a:tr h="320450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Facial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0.767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0.802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0.784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0.899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0.789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60845788"/>
                  </a:ext>
                </a:extLst>
              </a:tr>
              <a:tr h="333724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Voice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0.711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0.628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0.667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>
                          <a:effectLst/>
                        </a:rPr>
                        <a:t>0.775</a:t>
                      </a:r>
                      <a:endParaRPr lang="zh-CN" sz="75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0.645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76462974"/>
                  </a:ext>
                </a:extLst>
              </a:tr>
              <a:tr h="320450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Azure Model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0.769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0.737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0.753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0.863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kern="1050" dirty="0">
                          <a:effectLst/>
                        </a:rPr>
                        <a:t>0.762</a:t>
                      </a:r>
                      <a:endParaRPr lang="zh-CN" sz="75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14861126"/>
                  </a:ext>
                </a:extLst>
              </a:tr>
            </a:tbl>
          </a:graphicData>
        </a:graphic>
      </p:graphicFrame>
      <p:graphicFrame>
        <p:nvGraphicFramePr>
          <p:cNvPr id="77" name="表格 76">
            <a:extLst>
              <a:ext uri="{FF2B5EF4-FFF2-40B4-BE49-F238E27FC236}">
                <a16:creationId xmlns:a16="http://schemas.microsoft.com/office/drawing/2014/main" id="{9F433610-1757-42F3-A80A-E7FED67BD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005166"/>
              </p:ext>
            </p:extLst>
          </p:nvPr>
        </p:nvGraphicFramePr>
        <p:xfrm>
          <a:off x="1115616" y="789580"/>
          <a:ext cx="2744996" cy="12061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3436">
                  <a:extLst>
                    <a:ext uri="{9D8B030D-6E8A-4147-A177-3AD203B41FA5}">
                      <a16:colId xmlns:a16="http://schemas.microsoft.com/office/drawing/2014/main" val="1613364184"/>
                    </a:ext>
                  </a:extLst>
                </a:gridCol>
                <a:gridCol w="915780">
                  <a:extLst>
                    <a:ext uri="{9D8B030D-6E8A-4147-A177-3AD203B41FA5}">
                      <a16:colId xmlns:a16="http://schemas.microsoft.com/office/drawing/2014/main" val="1216106408"/>
                    </a:ext>
                  </a:extLst>
                </a:gridCol>
                <a:gridCol w="915780">
                  <a:extLst>
                    <a:ext uri="{9D8B030D-6E8A-4147-A177-3AD203B41FA5}">
                      <a16:colId xmlns:a16="http://schemas.microsoft.com/office/drawing/2014/main" val="2568140176"/>
                    </a:ext>
                  </a:extLst>
                </a:gridCol>
              </a:tblGrid>
              <a:tr h="301527">
                <a:tc rowSpan="2"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Prediction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Truth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307336"/>
                  </a:ext>
                </a:extLst>
              </a:tr>
              <a:tr h="30152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True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False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91896944"/>
                  </a:ext>
                </a:extLst>
              </a:tr>
              <a:tr h="301527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Positive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0.767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0.189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6758406"/>
                  </a:ext>
                </a:extLst>
              </a:tr>
              <a:tr h="301527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Negative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0.811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0.233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3172490"/>
                  </a:ext>
                </a:extLst>
              </a:tr>
            </a:tbl>
          </a:graphicData>
        </a:graphic>
      </p:graphicFrame>
      <p:graphicFrame>
        <p:nvGraphicFramePr>
          <p:cNvPr id="78" name="表格 77">
            <a:extLst>
              <a:ext uri="{FF2B5EF4-FFF2-40B4-BE49-F238E27FC236}">
                <a16:creationId xmlns:a16="http://schemas.microsoft.com/office/drawing/2014/main" id="{9330DA2C-6636-40F1-B801-9027C18237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19343"/>
              </p:ext>
            </p:extLst>
          </p:nvPr>
        </p:nvGraphicFramePr>
        <p:xfrm>
          <a:off x="4364948" y="801993"/>
          <a:ext cx="2817004" cy="11936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37398">
                  <a:extLst>
                    <a:ext uri="{9D8B030D-6E8A-4147-A177-3AD203B41FA5}">
                      <a16:colId xmlns:a16="http://schemas.microsoft.com/office/drawing/2014/main" val="3872305481"/>
                    </a:ext>
                  </a:extLst>
                </a:gridCol>
                <a:gridCol w="939803">
                  <a:extLst>
                    <a:ext uri="{9D8B030D-6E8A-4147-A177-3AD203B41FA5}">
                      <a16:colId xmlns:a16="http://schemas.microsoft.com/office/drawing/2014/main" val="3319515827"/>
                    </a:ext>
                  </a:extLst>
                </a:gridCol>
                <a:gridCol w="939803">
                  <a:extLst>
                    <a:ext uri="{9D8B030D-6E8A-4147-A177-3AD203B41FA5}">
                      <a16:colId xmlns:a16="http://schemas.microsoft.com/office/drawing/2014/main" val="1224565944"/>
                    </a:ext>
                  </a:extLst>
                </a:gridCol>
              </a:tblGrid>
              <a:tr h="298424">
                <a:tc rowSpan="2"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Prediction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Truth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108887"/>
                  </a:ext>
                </a:extLst>
              </a:tr>
              <a:tr h="29842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True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False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69784069"/>
                  </a:ext>
                </a:extLst>
              </a:tr>
              <a:tr h="298424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Positive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0.711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0.422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5703247"/>
                  </a:ext>
                </a:extLst>
              </a:tr>
              <a:tr h="298424"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>
                          <a:effectLst/>
                        </a:rPr>
                        <a:t>Negative</a:t>
                      </a:r>
                      <a:endParaRPr lang="zh-CN" sz="9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0.578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28600" algn="l">
                        <a:lnSpc>
                          <a:spcPct val="130000"/>
                        </a:lnSpc>
                      </a:pPr>
                      <a:r>
                        <a:rPr lang="en-US" sz="900" dirty="0">
                          <a:effectLst/>
                        </a:rPr>
                        <a:t>0.289</a:t>
                      </a:r>
                      <a:endParaRPr lang="zh-CN" sz="9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95406887"/>
                  </a:ext>
                </a:extLst>
              </a:tr>
            </a:tbl>
          </a:graphicData>
        </a:graphic>
      </p:graphicFrame>
      <p:sp>
        <p:nvSpPr>
          <p:cNvPr id="79" name="文本框 78">
            <a:extLst>
              <a:ext uri="{FF2B5EF4-FFF2-40B4-BE49-F238E27FC236}">
                <a16:creationId xmlns:a16="http://schemas.microsoft.com/office/drawing/2014/main" id="{8D30258A-5995-4D6B-8921-60ACF4EBD1D0}"/>
              </a:ext>
            </a:extLst>
          </p:cNvPr>
          <p:cNvSpPr txBox="1"/>
          <p:nvPr/>
        </p:nvSpPr>
        <p:spPr>
          <a:xfrm>
            <a:off x="1115616" y="3689479"/>
            <a:ext cx="6066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Facial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模型相比于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Model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，准确率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(ACC)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2.7%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F1-Score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3.1%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AUC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提升了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3.6%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，实验结果达到了预期。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D9A966DD-B418-4A57-8294-691AEA794EC9}"/>
              </a:ext>
            </a:extLst>
          </p:cNvPr>
          <p:cNvSpPr txBox="1"/>
          <p:nvPr/>
        </p:nvSpPr>
        <p:spPr>
          <a:xfrm>
            <a:off x="1115616" y="4229852"/>
            <a:ext cx="6066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Facial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模型的各项指标都要大于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Voice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模型，即使目前已经有很多文献证明了语音特征和测谎有关，但是实际的训练效果并不理想，语音特征和测谎之间的联系没有微表情特征和测谎的联系那么深。</a:t>
            </a:r>
          </a:p>
        </p:txBody>
      </p:sp>
    </p:spTree>
    <p:extLst>
      <p:ext uri="{BB962C8B-B14F-4D97-AF65-F5344CB8AC3E}">
        <p14:creationId xmlns:p14="http://schemas.microsoft.com/office/powerpoint/2010/main" val="280718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测谎系统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637A7AC2-7FC0-4EC3-87BF-7DAFCE21FC9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72" name="图片 71">
            <a:extLst>
              <a:ext uri="{FF2B5EF4-FFF2-40B4-BE49-F238E27FC236}">
                <a16:creationId xmlns:a16="http://schemas.microsoft.com/office/drawing/2014/main" id="{34A1D5DA-F729-46E1-8E70-C855B0718A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81" name="文本框 80">
            <a:extLst>
              <a:ext uri="{FF2B5EF4-FFF2-40B4-BE49-F238E27FC236}">
                <a16:creationId xmlns:a16="http://schemas.microsoft.com/office/drawing/2014/main" id="{D9A966DD-B418-4A57-8294-691AEA794EC9}"/>
              </a:ext>
            </a:extLst>
          </p:cNvPr>
          <p:cNvSpPr txBox="1"/>
          <p:nvPr/>
        </p:nvSpPr>
        <p:spPr>
          <a:xfrm>
            <a:off x="1062157" y="857728"/>
            <a:ext cx="36538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首先，有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10s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的准备时间，让被检测者坐在摄像头前面，摄像头会自动检测并记录被检测者正常的面部微表情状态，同时将这个状态设定为阈值。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当准备时间过去以后，开始正式测谎，审讯人员向被检测者发出提问，同时开启测谎系统，测谎系统会自动收集被检测者的面部微表情特征和语音特征，同时将面部微表情特征数据和正常状态的数据作比较，得出其改变量。然后将所有的特征值组合成一个一维向量，输入模型，模型输出预测结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。如果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R&gt;0.6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，就可以判定被检测者说真话；如果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R&lt;0.4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，就可以判定被检测者说谎；如果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0.4&lt;R&lt;0.6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，说谎和说真话的概率差不多，无法判定。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1409B24-21DD-4B79-9C66-5FD8E5309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4472" y="63120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BAAC338-2FEF-4DB8-AACE-6CB0E7E37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C817F331-11FE-4D81-AD6A-75CE951B8B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3871168"/>
              </p:ext>
            </p:extLst>
          </p:nvPr>
        </p:nvGraphicFramePr>
        <p:xfrm>
          <a:off x="4844765" y="117642"/>
          <a:ext cx="3456384" cy="4710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1" name="Visio" r:id="rId5" imgW="5097913" imgH="6949493" progId="Visio.Drawing.15">
                  <p:embed/>
                </p:oleObj>
              </mc:Choice>
              <mc:Fallback>
                <p:oleObj name="Visio" r:id="rId5" imgW="5097913" imgH="6949493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44765" y="117642"/>
                        <a:ext cx="3456384" cy="47104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258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测谎系统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637A7AC2-7FC0-4EC3-87BF-7DAFCE21FC9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72" name="图片 71">
            <a:extLst>
              <a:ext uri="{FF2B5EF4-FFF2-40B4-BE49-F238E27FC236}">
                <a16:creationId xmlns:a16="http://schemas.microsoft.com/office/drawing/2014/main" id="{34A1D5DA-F729-46E1-8E70-C855B0718A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71409B24-21DD-4B79-9C66-5FD8E5309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4472" y="631208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BAAC338-2FEF-4DB8-AACE-6CB0E7E37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3" name="展示">
            <a:hlinkClick r:id="" action="ppaction://media"/>
            <a:extLst>
              <a:ext uri="{FF2B5EF4-FFF2-40B4-BE49-F238E27FC236}">
                <a16:creationId xmlns:a16="http://schemas.microsoft.com/office/drawing/2014/main" id="{078FDCFB-544C-46B3-B360-F4BB8CDA2C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7624" y="685898"/>
            <a:ext cx="6897662" cy="387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39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EE87E0E5-DA1A-464A-9FC4-D245D0AB37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1C23B486-FD09-4EE1-BD37-67F226D872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3832F894-B46A-4ED8-B883-12DAFB806B8A}"/>
              </a:ext>
            </a:extLst>
          </p:cNvPr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C1CAE7BB-50C0-495E-9AC4-BE232D6BF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不足和未来展望</a:t>
            </a:r>
          </a:p>
        </p:txBody>
      </p:sp>
    </p:spTree>
    <p:extLst>
      <p:ext uri="{BB962C8B-B14F-4D97-AF65-F5344CB8AC3E}">
        <p14:creationId xmlns:p14="http://schemas.microsoft.com/office/powerpoint/2010/main" val="1320120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3">
            <a:extLst>
              <a:ext uri="{FF2B5EF4-FFF2-40B4-BE49-F238E27FC236}">
                <a16:creationId xmlns:a16="http://schemas.microsoft.com/office/drawing/2014/main" id="{45AA4F29-A6B8-4CD7-8F1A-5F9C10E90038}"/>
              </a:ext>
            </a:extLst>
          </p:cNvPr>
          <p:cNvSpPr/>
          <p:nvPr/>
        </p:nvSpPr>
        <p:spPr>
          <a:xfrm>
            <a:off x="539353" y="842964"/>
            <a:ext cx="1980419" cy="3744515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3000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Right Triangle 2">
            <a:extLst>
              <a:ext uri="{FF2B5EF4-FFF2-40B4-BE49-F238E27FC236}">
                <a16:creationId xmlns:a16="http://schemas.microsoft.com/office/drawing/2014/main" id="{8A95A1F8-37FD-46A1-938E-5B6727148222}"/>
              </a:ext>
            </a:extLst>
          </p:cNvPr>
          <p:cNvSpPr/>
          <p:nvPr/>
        </p:nvSpPr>
        <p:spPr bwMode="auto">
          <a:xfrm flipH="1" flipV="1">
            <a:off x="539353" y="842963"/>
            <a:ext cx="1980419" cy="1754306"/>
          </a:xfrm>
          <a:prstGeom prst="rtTriangle">
            <a:avLst/>
          </a:prstGeom>
          <a:solidFill>
            <a:schemeClr val="tx2">
              <a:lumMod val="75000"/>
            </a:schemeClr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0BF31707-B0A9-4075-A49E-1CD8BDC53B03}"/>
              </a:ext>
            </a:extLst>
          </p:cNvPr>
          <p:cNvSpPr txBox="1"/>
          <p:nvPr/>
        </p:nvSpPr>
        <p:spPr>
          <a:xfrm>
            <a:off x="2580846" y="849497"/>
            <a:ext cx="2106234" cy="461665"/>
          </a:xfrm>
          <a:prstGeom prst="rect">
            <a:avLst/>
          </a:prstGeom>
          <a:noFill/>
        </p:spPr>
        <p:txBody>
          <a:bodyPr wrap="square" lIns="0" tIns="0" rIns="0" bIns="0">
            <a:normAutofit fontScale="85000" lnSpcReduction="20000"/>
          </a:bodyPr>
          <a:lstStyle/>
          <a:p>
            <a:r>
              <a:rPr lang="en-US" altLang="zh-CN" sz="4000" b="1" dirty="0">
                <a:solidFill>
                  <a:schemeClr val="tx2"/>
                </a:solidFill>
              </a:rPr>
              <a:t>CONTENTS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0A818D59-61D3-4031-8376-8B9F7B2410EA}"/>
              </a:ext>
            </a:extLst>
          </p:cNvPr>
          <p:cNvSpPr txBox="1"/>
          <p:nvPr/>
        </p:nvSpPr>
        <p:spPr>
          <a:xfrm>
            <a:off x="4253893" y="1653631"/>
            <a:ext cx="285174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1">
                    <a:lumMod val="100000"/>
                  </a:schemeClr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701F4E37-D9A8-4271-A05E-7E1B7A9370F4}"/>
              </a:ext>
            </a:extLst>
          </p:cNvPr>
          <p:cNvSpPr txBox="1"/>
          <p:nvPr/>
        </p:nvSpPr>
        <p:spPr>
          <a:xfrm>
            <a:off x="4230449" y="2408833"/>
            <a:ext cx="332063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2">
                    <a:lumMod val="100000"/>
                  </a:schemeClr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45FE22B5-A71D-40C0-8D5A-9358F379C594}"/>
              </a:ext>
            </a:extLst>
          </p:cNvPr>
          <p:cNvSpPr txBox="1"/>
          <p:nvPr/>
        </p:nvSpPr>
        <p:spPr>
          <a:xfrm>
            <a:off x="4225039" y="3164034"/>
            <a:ext cx="342882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3">
                    <a:lumMod val="100000"/>
                  </a:schemeClr>
                </a:solidFill>
                <a:latin typeface="Impact" panose="020B0806030902050204" pitchFamily="34" charset="0"/>
              </a:rPr>
              <a:t>3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22DBAD87-8AE9-4FBE-AD73-A805DE564C2F}"/>
              </a:ext>
            </a:extLst>
          </p:cNvPr>
          <p:cNvSpPr txBox="1"/>
          <p:nvPr/>
        </p:nvSpPr>
        <p:spPr>
          <a:xfrm>
            <a:off x="4231050" y="3919235"/>
            <a:ext cx="330860" cy="530915"/>
          </a:xfrm>
          <a:prstGeom prst="rect">
            <a:avLst/>
          </a:prstGeom>
          <a:noFill/>
        </p:spPr>
        <p:txBody>
          <a:bodyPr wrap="none" anchor="ctr">
            <a:normAutofit fontScale="85000" lnSpcReduction="20000"/>
          </a:bodyPr>
          <a:lstStyle/>
          <a:p>
            <a:pPr algn="ctr"/>
            <a:r>
              <a:rPr lang="en-US" altLang="zh-CN" sz="4000">
                <a:solidFill>
                  <a:schemeClr val="accent4">
                    <a:lumMod val="100000"/>
                  </a:schemeClr>
                </a:solidFill>
                <a:latin typeface="Impact" panose="020B0806030902050204" pitchFamily="34" charset="0"/>
              </a:rPr>
              <a:t>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BEB02227-E2E7-449D-8364-63A337B609E7}"/>
              </a:ext>
            </a:extLst>
          </p:cNvPr>
          <p:cNvSpPr txBox="1"/>
          <p:nvPr/>
        </p:nvSpPr>
        <p:spPr>
          <a:xfrm>
            <a:off x="4490991" y="1707877"/>
            <a:ext cx="2971931" cy="18214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 fontScale="85000" lnSpcReduction="20000"/>
          </a:bodyPr>
          <a:lstStyle/>
          <a:p>
            <a:r>
              <a:rPr lang="zh-CN" altLang="en-US" sz="1600" b="1" dirty="0">
                <a:solidFill>
                  <a:schemeClr val="accent1">
                    <a:lumMod val="100000"/>
                  </a:schemeClr>
                </a:solidFill>
              </a:rPr>
              <a:t>引言</a:t>
            </a:r>
          </a:p>
        </p:txBody>
      </p:sp>
      <p:sp>
        <p:nvSpPr>
          <p:cNvPr id="20" name="TextBox 14">
            <a:extLst>
              <a:ext uri="{FF2B5EF4-FFF2-40B4-BE49-F238E27FC236}">
                <a16:creationId xmlns:a16="http://schemas.microsoft.com/office/drawing/2014/main" id="{F451451B-6B3C-42AD-877A-DDF4B3A9FF86}"/>
              </a:ext>
            </a:extLst>
          </p:cNvPr>
          <p:cNvSpPr txBox="1"/>
          <p:nvPr/>
        </p:nvSpPr>
        <p:spPr>
          <a:xfrm>
            <a:off x="4490991" y="2286740"/>
            <a:ext cx="3249361" cy="358486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 fontScale="85000" lnSpcReduction="20000"/>
          </a:bodyPr>
          <a:lstStyle/>
          <a:p>
            <a:endParaRPr lang="zh-CN" altLang="en-US" sz="1600" b="1" dirty="0">
              <a:solidFill>
                <a:schemeClr val="accent2">
                  <a:lumMod val="100000"/>
                </a:schemeClr>
              </a:solidFill>
            </a:endParaRPr>
          </a:p>
          <a:p>
            <a:r>
              <a:rPr lang="zh-CN" altLang="en-US" sz="1600" b="1" dirty="0">
                <a:solidFill>
                  <a:schemeClr val="accent2">
                    <a:lumMod val="100000"/>
                  </a:schemeClr>
                </a:solidFill>
              </a:rPr>
              <a:t>我们的方法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62A3B6-D6F6-416E-B2AD-7191F724D70A}"/>
              </a:ext>
            </a:extLst>
          </p:cNvPr>
          <p:cNvSpPr txBox="1"/>
          <p:nvPr/>
        </p:nvSpPr>
        <p:spPr>
          <a:xfrm>
            <a:off x="4490991" y="3218279"/>
            <a:ext cx="2971931" cy="18214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 fontScale="85000" lnSpcReduction="20000"/>
          </a:bodyPr>
          <a:lstStyle/>
          <a:p>
            <a:r>
              <a:rPr lang="zh-CN" altLang="en-US" sz="1600" b="1" dirty="0">
                <a:solidFill>
                  <a:schemeClr val="accent3">
                    <a:lumMod val="100000"/>
                  </a:schemeClr>
                </a:solidFill>
              </a:rPr>
              <a:t>实验</a:t>
            </a:r>
          </a:p>
        </p:txBody>
      </p:sp>
      <p:sp>
        <p:nvSpPr>
          <p:cNvPr id="16" name="TextBox 20">
            <a:extLst>
              <a:ext uri="{FF2B5EF4-FFF2-40B4-BE49-F238E27FC236}">
                <a16:creationId xmlns:a16="http://schemas.microsoft.com/office/drawing/2014/main" id="{F40E2A55-1F47-4827-BD8A-A1CC6C0FB558}"/>
              </a:ext>
            </a:extLst>
          </p:cNvPr>
          <p:cNvSpPr txBox="1"/>
          <p:nvPr/>
        </p:nvSpPr>
        <p:spPr>
          <a:xfrm>
            <a:off x="4490991" y="3973480"/>
            <a:ext cx="2971930" cy="182148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 fontScale="85000" lnSpcReduction="20000"/>
          </a:bodyPr>
          <a:lstStyle/>
          <a:p>
            <a:r>
              <a:rPr lang="zh-CN" altLang="en-US" sz="1600" b="1" dirty="0">
                <a:solidFill>
                  <a:schemeClr val="accent4">
                    <a:lumMod val="100000"/>
                  </a:schemeClr>
                </a:solidFill>
              </a:rPr>
              <a:t>不足和未来展望</a:t>
            </a:r>
          </a:p>
        </p:txBody>
      </p:sp>
    </p:spTree>
    <p:extLst>
      <p:ext uri="{BB962C8B-B14F-4D97-AF65-F5344CB8AC3E}">
        <p14:creationId xmlns:p14="http://schemas.microsoft.com/office/powerpoint/2010/main" val="52627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403648" y="1203598"/>
            <a:ext cx="2418019" cy="787502"/>
            <a:chOff x="1430114" y="2931616"/>
            <a:chExt cx="3224026" cy="1050002"/>
          </a:xfrm>
        </p:grpSpPr>
        <p:sp>
          <p:nvSpPr>
            <p:cNvPr id="33" name="五边形 28"/>
            <p:cNvSpPr/>
            <p:nvPr/>
          </p:nvSpPr>
          <p:spPr>
            <a:xfrm>
              <a:off x="2276402" y="3044795"/>
              <a:ext cx="2377738" cy="823643"/>
            </a:xfrm>
            <a:prstGeom prst="homePlate">
              <a:avLst>
                <a:gd name="adj" fmla="val 40279"/>
              </a:avLst>
            </a:prstGeom>
            <a:solidFill>
              <a:srgbClr val="5F5C5C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   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佩戴眼睛</a:t>
              </a:r>
            </a:p>
          </p:txBody>
        </p:sp>
        <p:sp>
          <p:nvSpPr>
            <p:cNvPr id="34" name="椭圆 33"/>
            <p:cNvSpPr/>
            <p:nvPr/>
          </p:nvSpPr>
          <p:spPr>
            <a:xfrm>
              <a:off x="1430114" y="2931616"/>
              <a:ext cx="1050001" cy="1050002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任意多边形 30" title="HBOw5gySgy"/>
            <p:cNvSpPr>
              <a:spLocks/>
            </p:cNvSpPr>
            <p:nvPr/>
          </p:nvSpPr>
          <p:spPr bwMode="auto">
            <a:xfrm>
              <a:off x="1732418" y="3168636"/>
              <a:ext cx="481328" cy="606645"/>
            </a:xfrm>
            <a:custGeom>
              <a:avLst/>
              <a:gdLst>
                <a:gd name="connsiteX0" fmla="*/ 179388 w 268288"/>
                <a:gd name="connsiteY0" fmla="*/ 166688 h 338138"/>
                <a:gd name="connsiteX1" fmla="*/ 203200 w 268288"/>
                <a:gd name="connsiteY1" fmla="*/ 190443 h 338138"/>
                <a:gd name="connsiteX2" fmla="*/ 203200 w 268288"/>
                <a:gd name="connsiteY2" fmla="*/ 252471 h 338138"/>
                <a:gd name="connsiteX3" fmla="*/ 179388 w 268288"/>
                <a:gd name="connsiteY3" fmla="*/ 276226 h 338138"/>
                <a:gd name="connsiteX4" fmla="*/ 155575 w 268288"/>
                <a:gd name="connsiteY4" fmla="*/ 252471 h 338138"/>
                <a:gd name="connsiteX5" fmla="*/ 155575 w 268288"/>
                <a:gd name="connsiteY5" fmla="*/ 190443 h 338138"/>
                <a:gd name="connsiteX6" fmla="*/ 179388 w 268288"/>
                <a:gd name="connsiteY6" fmla="*/ 166688 h 338138"/>
                <a:gd name="connsiteX7" fmla="*/ 179388 w 268288"/>
                <a:gd name="connsiteY7" fmla="*/ 150813 h 338138"/>
                <a:gd name="connsiteX8" fmla="*/ 139700 w 268288"/>
                <a:gd name="connsiteY8" fmla="*/ 190427 h 338138"/>
                <a:gd name="connsiteX9" fmla="*/ 139700 w 268288"/>
                <a:gd name="connsiteY9" fmla="*/ 252488 h 338138"/>
                <a:gd name="connsiteX10" fmla="*/ 179388 w 268288"/>
                <a:gd name="connsiteY10" fmla="*/ 292101 h 338138"/>
                <a:gd name="connsiteX11" fmla="*/ 219075 w 268288"/>
                <a:gd name="connsiteY11" fmla="*/ 252488 h 338138"/>
                <a:gd name="connsiteX12" fmla="*/ 219075 w 268288"/>
                <a:gd name="connsiteY12" fmla="*/ 190427 h 338138"/>
                <a:gd name="connsiteX13" fmla="*/ 179388 w 268288"/>
                <a:gd name="connsiteY13" fmla="*/ 150813 h 338138"/>
                <a:gd name="connsiteX14" fmla="*/ 57120 w 268288"/>
                <a:gd name="connsiteY14" fmla="*/ 150813 h 338138"/>
                <a:gd name="connsiteX15" fmla="*/ 49212 w 268288"/>
                <a:gd name="connsiteY15" fmla="*/ 158705 h 338138"/>
                <a:gd name="connsiteX16" fmla="*/ 57120 w 268288"/>
                <a:gd name="connsiteY16" fmla="*/ 166597 h 338138"/>
                <a:gd name="connsiteX17" fmla="*/ 80842 w 268288"/>
                <a:gd name="connsiteY17" fmla="*/ 166597 h 338138"/>
                <a:gd name="connsiteX18" fmla="*/ 103247 w 268288"/>
                <a:gd name="connsiteY18" fmla="*/ 188959 h 338138"/>
                <a:gd name="connsiteX19" fmla="*/ 103247 w 268288"/>
                <a:gd name="connsiteY19" fmla="*/ 190274 h 338138"/>
                <a:gd name="connsiteX20" fmla="*/ 80842 w 268288"/>
                <a:gd name="connsiteY20" fmla="*/ 212635 h 338138"/>
                <a:gd name="connsiteX21" fmla="*/ 57120 w 268288"/>
                <a:gd name="connsiteY21" fmla="*/ 212635 h 338138"/>
                <a:gd name="connsiteX22" fmla="*/ 49212 w 268288"/>
                <a:gd name="connsiteY22" fmla="*/ 220527 h 338138"/>
                <a:gd name="connsiteX23" fmla="*/ 57120 w 268288"/>
                <a:gd name="connsiteY23" fmla="*/ 228419 h 338138"/>
                <a:gd name="connsiteX24" fmla="*/ 80842 w 268288"/>
                <a:gd name="connsiteY24" fmla="*/ 228419 h 338138"/>
                <a:gd name="connsiteX25" fmla="*/ 103247 w 268288"/>
                <a:gd name="connsiteY25" fmla="*/ 250781 h 338138"/>
                <a:gd name="connsiteX26" fmla="*/ 80842 w 268288"/>
                <a:gd name="connsiteY26" fmla="*/ 273142 h 338138"/>
                <a:gd name="connsiteX27" fmla="*/ 57120 w 268288"/>
                <a:gd name="connsiteY27" fmla="*/ 273142 h 338138"/>
                <a:gd name="connsiteX28" fmla="*/ 49212 w 268288"/>
                <a:gd name="connsiteY28" fmla="*/ 281034 h 338138"/>
                <a:gd name="connsiteX29" fmla="*/ 57120 w 268288"/>
                <a:gd name="connsiteY29" fmla="*/ 288926 h 338138"/>
                <a:gd name="connsiteX30" fmla="*/ 80842 w 268288"/>
                <a:gd name="connsiteY30" fmla="*/ 288926 h 338138"/>
                <a:gd name="connsiteX31" fmla="*/ 119062 w 268288"/>
                <a:gd name="connsiteY31" fmla="*/ 250781 h 338138"/>
                <a:gd name="connsiteX32" fmla="*/ 103247 w 268288"/>
                <a:gd name="connsiteY32" fmla="*/ 220527 h 338138"/>
                <a:gd name="connsiteX33" fmla="*/ 119062 w 268288"/>
                <a:gd name="connsiteY33" fmla="*/ 190274 h 338138"/>
                <a:gd name="connsiteX34" fmla="*/ 119062 w 268288"/>
                <a:gd name="connsiteY34" fmla="*/ 188959 h 338138"/>
                <a:gd name="connsiteX35" fmla="*/ 80842 w 268288"/>
                <a:gd name="connsiteY35" fmla="*/ 150813 h 338138"/>
                <a:gd name="connsiteX36" fmla="*/ 57120 w 268288"/>
                <a:gd name="connsiteY36" fmla="*/ 150813 h 338138"/>
                <a:gd name="connsiteX37" fmla="*/ 46099 w 268288"/>
                <a:gd name="connsiteY37" fmla="*/ 47625 h 338138"/>
                <a:gd name="connsiteX38" fmla="*/ 15875 w 268288"/>
                <a:gd name="connsiteY38" fmla="*/ 79629 h 338138"/>
                <a:gd name="connsiteX39" fmla="*/ 15875 w 268288"/>
                <a:gd name="connsiteY39" fmla="*/ 114300 h 338138"/>
                <a:gd name="connsiteX40" fmla="*/ 252413 w 268288"/>
                <a:gd name="connsiteY40" fmla="*/ 114300 h 338138"/>
                <a:gd name="connsiteX41" fmla="*/ 252413 w 268288"/>
                <a:gd name="connsiteY41" fmla="*/ 79629 h 338138"/>
                <a:gd name="connsiteX42" fmla="*/ 222189 w 268288"/>
                <a:gd name="connsiteY42" fmla="*/ 47625 h 338138"/>
                <a:gd name="connsiteX43" fmla="*/ 210362 w 268288"/>
                <a:gd name="connsiteY43" fmla="*/ 47625 h 338138"/>
                <a:gd name="connsiteX44" fmla="*/ 210362 w 268288"/>
                <a:gd name="connsiteY44" fmla="*/ 71628 h 338138"/>
                <a:gd name="connsiteX45" fmla="*/ 202477 w 268288"/>
                <a:gd name="connsiteY45" fmla="*/ 79629 h 338138"/>
                <a:gd name="connsiteX46" fmla="*/ 194593 w 268288"/>
                <a:gd name="connsiteY46" fmla="*/ 71628 h 338138"/>
                <a:gd name="connsiteX47" fmla="*/ 194593 w 268288"/>
                <a:gd name="connsiteY47" fmla="*/ 47625 h 338138"/>
                <a:gd name="connsiteX48" fmla="*/ 73696 w 268288"/>
                <a:gd name="connsiteY48" fmla="*/ 47625 h 338138"/>
                <a:gd name="connsiteX49" fmla="*/ 73696 w 268288"/>
                <a:gd name="connsiteY49" fmla="*/ 71628 h 338138"/>
                <a:gd name="connsiteX50" fmla="*/ 65811 w 268288"/>
                <a:gd name="connsiteY50" fmla="*/ 79629 h 338138"/>
                <a:gd name="connsiteX51" fmla="*/ 57926 w 268288"/>
                <a:gd name="connsiteY51" fmla="*/ 71628 h 338138"/>
                <a:gd name="connsiteX52" fmla="*/ 57926 w 268288"/>
                <a:gd name="connsiteY52" fmla="*/ 47625 h 338138"/>
                <a:gd name="connsiteX53" fmla="*/ 46099 w 268288"/>
                <a:gd name="connsiteY53" fmla="*/ 47625 h 338138"/>
                <a:gd name="connsiteX54" fmla="*/ 65757 w 268288"/>
                <a:gd name="connsiteY54" fmla="*/ 0 h 338138"/>
                <a:gd name="connsiteX55" fmla="*/ 73648 w 268288"/>
                <a:gd name="connsiteY55" fmla="*/ 7925 h 338138"/>
                <a:gd name="connsiteX56" fmla="*/ 73648 w 268288"/>
                <a:gd name="connsiteY56" fmla="*/ 31700 h 338138"/>
                <a:gd name="connsiteX57" fmla="*/ 194640 w 268288"/>
                <a:gd name="connsiteY57" fmla="*/ 31700 h 338138"/>
                <a:gd name="connsiteX58" fmla="*/ 194640 w 268288"/>
                <a:gd name="connsiteY58" fmla="*/ 7925 h 338138"/>
                <a:gd name="connsiteX59" fmla="*/ 202531 w 268288"/>
                <a:gd name="connsiteY59" fmla="*/ 0 h 338138"/>
                <a:gd name="connsiteX60" fmla="*/ 210422 w 268288"/>
                <a:gd name="connsiteY60" fmla="*/ 7925 h 338138"/>
                <a:gd name="connsiteX61" fmla="*/ 210422 w 268288"/>
                <a:gd name="connsiteY61" fmla="*/ 31700 h 338138"/>
                <a:gd name="connsiteX62" fmla="*/ 222258 w 268288"/>
                <a:gd name="connsiteY62" fmla="*/ 31700 h 338138"/>
                <a:gd name="connsiteX63" fmla="*/ 268288 w 268288"/>
                <a:gd name="connsiteY63" fmla="*/ 79251 h 338138"/>
                <a:gd name="connsiteX64" fmla="*/ 268288 w 268288"/>
                <a:gd name="connsiteY64" fmla="*/ 290587 h 338138"/>
                <a:gd name="connsiteX65" fmla="*/ 222258 w 268288"/>
                <a:gd name="connsiteY65" fmla="*/ 338138 h 338138"/>
                <a:gd name="connsiteX66" fmla="*/ 46030 w 268288"/>
                <a:gd name="connsiteY66" fmla="*/ 338138 h 338138"/>
                <a:gd name="connsiteX67" fmla="*/ 0 w 268288"/>
                <a:gd name="connsiteY67" fmla="*/ 290587 h 338138"/>
                <a:gd name="connsiteX68" fmla="*/ 0 w 268288"/>
                <a:gd name="connsiteY68" fmla="*/ 79251 h 338138"/>
                <a:gd name="connsiteX69" fmla="*/ 46030 w 268288"/>
                <a:gd name="connsiteY69" fmla="*/ 31700 h 338138"/>
                <a:gd name="connsiteX70" fmla="*/ 57866 w 268288"/>
                <a:gd name="connsiteY70" fmla="*/ 31700 h 338138"/>
                <a:gd name="connsiteX71" fmla="*/ 57866 w 268288"/>
                <a:gd name="connsiteY71" fmla="*/ 7925 h 338138"/>
                <a:gd name="connsiteX72" fmla="*/ 65757 w 268288"/>
                <a:gd name="connsiteY72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68288" h="338138">
                  <a:moveTo>
                    <a:pt x="179388" y="166688"/>
                  </a:moveTo>
                  <a:cubicBezTo>
                    <a:pt x="192617" y="166688"/>
                    <a:pt x="203200" y="177246"/>
                    <a:pt x="203200" y="190443"/>
                  </a:cubicBezTo>
                  <a:cubicBezTo>
                    <a:pt x="203200" y="252471"/>
                    <a:pt x="203200" y="252471"/>
                    <a:pt x="203200" y="252471"/>
                  </a:cubicBezTo>
                  <a:cubicBezTo>
                    <a:pt x="203200" y="265668"/>
                    <a:pt x="192617" y="276226"/>
                    <a:pt x="179388" y="276226"/>
                  </a:cubicBezTo>
                  <a:cubicBezTo>
                    <a:pt x="166158" y="276226"/>
                    <a:pt x="155575" y="265668"/>
                    <a:pt x="155575" y="252471"/>
                  </a:cubicBezTo>
                  <a:cubicBezTo>
                    <a:pt x="155575" y="190443"/>
                    <a:pt x="155575" y="190443"/>
                    <a:pt x="155575" y="190443"/>
                  </a:cubicBezTo>
                  <a:cubicBezTo>
                    <a:pt x="155575" y="177246"/>
                    <a:pt x="166158" y="166688"/>
                    <a:pt x="179388" y="166688"/>
                  </a:cubicBezTo>
                  <a:close/>
                  <a:moveTo>
                    <a:pt x="179388" y="150813"/>
                  </a:moveTo>
                  <a:cubicBezTo>
                    <a:pt x="158221" y="150813"/>
                    <a:pt x="139700" y="169299"/>
                    <a:pt x="139700" y="190427"/>
                  </a:cubicBezTo>
                  <a:cubicBezTo>
                    <a:pt x="139700" y="252488"/>
                    <a:pt x="139700" y="252488"/>
                    <a:pt x="139700" y="252488"/>
                  </a:cubicBezTo>
                  <a:cubicBezTo>
                    <a:pt x="139700" y="273615"/>
                    <a:pt x="158221" y="292101"/>
                    <a:pt x="179388" y="292101"/>
                  </a:cubicBezTo>
                  <a:cubicBezTo>
                    <a:pt x="201877" y="292101"/>
                    <a:pt x="219075" y="273615"/>
                    <a:pt x="219075" y="252488"/>
                  </a:cubicBezTo>
                  <a:lnTo>
                    <a:pt x="219075" y="190427"/>
                  </a:lnTo>
                  <a:cubicBezTo>
                    <a:pt x="219075" y="169299"/>
                    <a:pt x="201877" y="150813"/>
                    <a:pt x="179388" y="150813"/>
                  </a:cubicBezTo>
                  <a:close/>
                  <a:moveTo>
                    <a:pt x="57120" y="150813"/>
                  </a:moveTo>
                  <a:cubicBezTo>
                    <a:pt x="51848" y="150813"/>
                    <a:pt x="49212" y="154759"/>
                    <a:pt x="49212" y="158705"/>
                  </a:cubicBezTo>
                  <a:cubicBezTo>
                    <a:pt x="49212" y="163967"/>
                    <a:pt x="51848" y="166597"/>
                    <a:pt x="57120" y="166597"/>
                  </a:cubicBezTo>
                  <a:cubicBezTo>
                    <a:pt x="80842" y="166597"/>
                    <a:pt x="80842" y="166597"/>
                    <a:pt x="80842" y="166597"/>
                  </a:cubicBezTo>
                  <a:cubicBezTo>
                    <a:pt x="92704" y="166597"/>
                    <a:pt x="103247" y="177120"/>
                    <a:pt x="103247" y="188959"/>
                  </a:cubicBezTo>
                  <a:cubicBezTo>
                    <a:pt x="103247" y="190274"/>
                    <a:pt x="103247" y="190274"/>
                    <a:pt x="103247" y="190274"/>
                  </a:cubicBezTo>
                  <a:cubicBezTo>
                    <a:pt x="103247" y="202112"/>
                    <a:pt x="92704" y="212635"/>
                    <a:pt x="80842" y="212635"/>
                  </a:cubicBezTo>
                  <a:cubicBezTo>
                    <a:pt x="57120" y="212635"/>
                    <a:pt x="57120" y="212635"/>
                    <a:pt x="57120" y="212635"/>
                  </a:cubicBezTo>
                  <a:cubicBezTo>
                    <a:pt x="51848" y="212635"/>
                    <a:pt x="49212" y="215266"/>
                    <a:pt x="49212" y="220527"/>
                  </a:cubicBezTo>
                  <a:cubicBezTo>
                    <a:pt x="49212" y="224473"/>
                    <a:pt x="51848" y="228419"/>
                    <a:pt x="57120" y="228419"/>
                  </a:cubicBezTo>
                  <a:cubicBezTo>
                    <a:pt x="80842" y="228419"/>
                    <a:pt x="80842" y="228419"/>
                    <a:pt x="80842" y="228419"/>
                  </a:cubicBezTo>
                  <a:cubicBezTo>
                    <a:pt x="92704" y="228419"/>
                    <a:pt x="103247" y="237627"/>
                    <a:pt x="103247" y="250781"/>
                  </a:cubicBezTo>
                  <a:cubicBezTo>
                    <a:pt x="103247" y="263934"/>
                    <a:pt x="92704" y="273142"/>
                    <a:pt x="80842" y="273142"/>
                  </a:cubicBezTo>
                  <a:cubicBezTo>
                    <a:pt x="57120" y="273142"/>
                    <a:pt x="57120" y="273142"/>
                    <a:pt x="57120" y="273142"/>
                  </a:cubicBezTo>
                  <a:cubicBezTo>
                    <a:pt x="51848" y="273142"/>
                    <a:pt x="49212" y="277088"/>
                    <a:pt x="49212" y="281034"/>
                  </a:cubicBezTo>
                  <a:cubicBezTo>
                    <a:pt x="49212" y="284980"/>
                    <a:pt x="51848" y="288926"/>
                    <a:pt x="57120" y="288926"/>
                  </a:cubicBezTo>
                  <a:cubicBezTo>
                    <a:pt x="80842" y="288926"/>
                    <a:pt x="80842" y="288926"/>
                    <a:pt x="80842" y="288926"/>
                  </a:cubicBezTo>
                  <a:cubicBezTo>
                    <a:pt x="101929" y="288926"/>
                    <a:pt x="119062" y="271826"/>
                    <a:pt x="119062" y="250781"/>
                  </a:cubicBezTo>
                  <a:cubicBezTo>
                    <a:pt x="119062" y="237627"/>
                    <a:pt x="112473" y="227104"/>
                    <a:pt x="103247" y="220527"/>
                  </a:cubicBezTo>
                  <a:cubicBezTo>
                    <a:pt x="112473" y="212635"/>
                    <a:pt x="119062" y="202112"/>
                    <a:pt x="119062" y="190274"/>
                  </a:cubicBezTo>
                  <a:lnTo>
                    <a:pt x="119062" y="188959"/>
                  </a:lnTo>
                  <a:cubicBezTo>
                    <a:pt x="119062" y="167913"/>
                    <a:pt x="101929" y="150813"/>
                    <a:pt x="80842" y="150813"/>
                  </a:cubicBezTo>
                  <a:cubicBezTo>
                    <a:pt x="57120" y="150813"/>
                    <a:pt x="57120" y="150813"/>
                    <a:pt x="57120" y="150813"/>
                  </a:cubicBezTo>
                  <a:close/>
                  <a:moveTo>
                    <a:pt x="46099" y="47625"/>
                  </a:moveTo>
                  <a:cubicBezTo>
                    <a:pt x="29016" y="47625"/>
                    <a:pt x="15875" y="62294"/>
                    <a:pt x="15875" y="79629"/>
                  </a:cubicBezTo>
                  <a:cubicBezTo>
                    <a:pt x="15875" y="114300"/>
                    <a:pt x="15875" y="114300"/>
                    <a:pt x="15875" y="114300"/>
                  </a:cubicBezTo>
                  <a:cubicBezTo>
                    <a:pt x="252413" y="114300"/>
                    <a:pt x="252413" y="114300"/>
                    <a:pt x="252413" y="114300"/>
                  </a:cubicBezTo>
                  <a:lnTo>
                    <a:pt x="252413" y="79629"/>
                  </a:lnTo>
                  <a:cubicBezTo>
                    <a:pt x="252413" y="62294"/>
                    <a:pt x="239272" y="47625"/>
                    <a:pt x="222189" y="47625"/>
                  </a:cubicBezTo>
                  <a:cubicBezTo>
                    <a:pt x="210362" y="47625"/>
                    <a:pt x="210362" y="47625"/>
                    <a:pt x="210362" y="47625"/>
                  </a:cubicBezTo>
                  <a:cubicBezTo>
                    <a:pt x="210362" y="71628"/>
                    <a:pt x="210362" y="71628"/>
                    <a:pt x="210362" y="71628"/>
                  </a:cubicBezTo>
                  <a:cubicBezTo>
                    <a:pt x="210362" y="75629"/>
                    <a:pt x="206420" y="79629"/>
                    <a:pt x="202477" y="79629"/>
                  </a:cubicBezTo>
                  <a:cubicBezTo>
                    <a:pt x="197221" y="79629"/>
                    <a:pt x="194593" y="75629"/>
                    <a:pt x="194593" y="71628"/>
                  </a:cubicBezTo>
                  <a:cubicBezTo>
                    <a:pt x="194593" y="47625"/>
                    <a:pt x="194593" y="47625"/>
                    <a:pt x="194593" y="47625"/>
                  </a:cubicBezTo>
                  <a:cubicBezTo>
                    <a:pt x="73696" y="47625"/>
                    <a:pt x="73696" y="47625"/>
                    <a:pt x="73696" y="47625"/>
                  </a:cubicBezTo>
                  <a:cubicBezTo>
                    <a:pt x="73696" y="71628"/>
                    <a:pt x="73696" y="71628"/>
                    <a:pt x="73696" y="71628"/>
                  </a:cubicBezTo>
                  <a:cubicBezTo>
                    <a:pt x="73696" y="75629"/>
                    <a:pt x="71067" y="79629"/>
                    <a:pt x="65811" y="79629"/>
                  </a:cubicBezTo>
                  <a:cubicBezTo>
                    <a:pt x="61869" y="79629"/>
                    <a:pt x="57926" y="75629"/>
                    <a:pt x="57926" y="71628"/>
                  </a:cubicBezTo>
                  <a:cubicBezTo>
                    <a:pt x="57926" y="47625"/>
                    <a:pt x="57926" y="47625"/>
                    <a:pt x="57926" y="47625"/>
                  </a:cubicBezTo>
                  <a:cubicBezTo>
                    <a:pt x="46099" y="47625"/>
                    <a:pt x="46099" y="47625"/>
                    <a:pt x="46099" y="47625"/>
                  </a:cubicBezTo>
                  <a:close/>
                  <a:moveTo>
                    <a:pt x="65757" y="0"/>
                  </a:moveTo>
                  <a:cubicBezTo>
                    <a:pt x="71018" y="0"/>
                    <a:pt x="73648" y="3962"/>
                    <a:pt x="73648" y="7925"/>
                  </a:cubicBezTo>
                  <a:cubicBezTo>
                    <a:pt x="73648" y="31700"/>
                    <a:pt x="73648" y="31700"/>
                    <a:pt x="73648" y="31700"/>
                  </a:cubicBezTo>
                  <a:cubicBezTo>
                    <a:pt x="194640" y="31700"/>
                    <a:pt x="194640" y="31700"/>
                    <a:pt x="194640" y="31700"/>
                  </a:cubicBezTo>
                  <a:cubicBezTo>
                    <a:pt x="194640" y="7925"/>
                    <a:pt x="194640" y="7925"/>
                    <a:pt x="194640" y="7925"/>
                  </a:cubicBezTo>
                  <a:cubicBezTo>
                    <a:pt x="194640" y="3962"/>
                    <a:pt x="197271" y="0"/>
                    <a:pt x="202531" y="0"/>
                  </a:cubicBezTo>
                  <a:cubicBezTo>
                    <a:pt x="206477" y="0"/>
                    <a:pt x="210422" y="3962"/>
                    <a:pt x="210422" y="7925"/>
                  </a:cubicBezTo>
                  <a:cubicBezTo>
                    <a:pt x="210422" y="31700"/>
                    <a:pt x="210422" y="31700"/>
                    <a:pt x="210422" y="31700"/>
                  </a:cubicBezTo>
                  <a:cubicBezTo>
                    <a:pt x="222258" y="31700"/>
                    <a:pt x="222258" y="31700"/>
                    <a:pt x="222258" y="31700"/>
                  </a:cubicBezTo>
                  <a:cubicBezTo>
                    <a:pt x="247246" y="31700"/>
                    <a:pt x="268288" y="52834"/>
                    <a:pt x="268288" y="79251"/>
                  </a:cubicBezTo>
                  <a:cubicBezTo>
                    <a:pt x="268288" y="290587"/>
                    <a:pt x="268288" y="290587"/>
                    <a:pt x="268288" y="290587"/>
                  </a:cubicBezTo>
                  <a:cubicBezTo>
                    <a:pt x="268288" y="317005"/>
                    <a:pt x="247246" y="338138"/>
                    <a:pt x="222258" y="338138"/>
                  </a:cubicBezTo>
                  <a:cubicBezTo>
                    <a:pt x="46030" y="338138"/>
                    <a:pt x="46030" y="338138"/>
                    <a:pt x="46030" y="338138"/>
                  </a:cubicBezTo>
                  <a:cubicBezTo>
                    <a:pt x="21042" y="338138"/>
                    <a:pt x="0" y="317005"/>
                    <a:pt x="0" y="290587"/>
                  </a:cubicBezTo>
                  <a:cubicBezTo>
                    <a:pt x="0" y="79251"/>
                    <a:pt x="0" y="79251"/>
                    <a:pt x="0" y="79251"/>
                  </a:cubicBezTo>
                  <a:cubicBezTo>
                    <a:pt x="0" y="52834"/>
                    <a:pt x="21042" y="31700"/>
                    <a:pt x="46030" y="31700"/>
                  </a:cubicBezTo>
                  <a:cubicBezTo>
                    <a:pt x="57866" y="31700"/>
                    <a:pt x="57866" y="31700"/>
                    <a:pt x="57866" y="31700"/>
                  </a:cubicBezTo>
                  <a:cubicBezTo>
                    <a:pt x="57866" y="7925"/>
                    <a:pt x="57866" y="7925"/>
                    <a:pt x="57866" y="7925"/>
                  </a:cubicBezTo>
                  <a:cubicBezTo>
                    <a:pt x="57866" y="3962"/>
                    <a:pt x="61812" y="0"/>
                    <a:pt x="657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337237" y="1215104"/>
            <a:ext cx="2829753" cy="787502"/>
            <a:chOff x="4532701" y="2931616"/>
            <a:chExt cx="3541525" cy="1050002"/>
          </a:xfrm>
        </p:grpSpPr>
        <p:sp>
          <p:nvSpPr>
            <p:cNvPr id="26" name="五边形 31"/>
            <p:cNvSpPr/>
            <p:nvPr/>
          </p:nvSpPr>
          <p:spPr>
            <a:xfrm>
              <a:off x="5378992" y="3044793"/>
              <a:ext cx="2695234" cy="823643"/>
            </a:xfrm>
            <a:prstGeom prst="homePlate">
              <a:avLst>
                <a:gd name="adj" fmla="val 40279"/>
              </a:avLst>
            </a:prstGeom>
            <a:solidFill>
              <a:srgbClr val="7F7F7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    化妆</a:t>
              </a:r>
            </a:p>
          </p:txBody>
        </p:sp>
        <p:sp>
          <p:nvSpPr>
            <p:cNvPr id="27" name="椭圆 26"/>
            <p:cNvSpPr/>
            <p:nvPr/>
          </p:nvSpPr>
          <p:spPr>
            <a:xfrm>
              <a:off x="4532701" y="2931616"/>
              <a:ext cx="1050001" cy="1050002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 33"/>
            <p:cNvSpPr>
              <a:spLocks noChangeAspect="1"/>
            </p:cNvSpPr>
            <p:nvPr/>
          </p:nvSpPr>
          <p:spPr bwMode="auto">
            <a:xfrm>
              <a:off x="4744435" y="3139671"/>
              <a:ext cx="634556" cy="63389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191148" y="2850781"/>
            <a:ext cx="2459592" cy="787502"/>
            <a:chOff x="7744016" y="2931616"/>
            <a:chExt cx="3077861" cy="1050002"/>
          </a:xfrm>
        </p:grpSpPr>
        <p:sp>
          <p:nvSpPr>
            <p:cNvPr id="19" name="五边形 24"/>
            <p:cNvSpPr/>
            <p:nvPr/>
          </p:nvSpPr>
          <p:spPr>
            <a:xfrm>
              <a:off x="8590306" y="3044795"/>
              <a:ext cx="2231571" cy="823643"/>
            </a:xfrm>
            <a:prstGeom prst="homePlate">
              <a:avLst>
                <a:gd name="adj" fmla="val 40279"/>
              </a:avLst>
            </a:prstGeom>
            <a:solidFill>
              <a:srgbClr val="5F5C5C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   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数据集自己设计的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7744016" y="2931616"/>
              <a:ext cx="1050001" cy="1050002"/>
            </a:xfrm>
            <a:prstGeom prst="ellipse">
              <a:avLst/>
            </a:pr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 27"/>
            <p:cNvSpPr>
              <a:spLocks/>
            </p:cNvSpPr>
            <p:nvPr/>
          </p:nvSpPr>
          <p:spPr bwMode="auto">
            <a:xfrm>
              <a:off x="7998442" y="3176704"/>
              <a:ext cx="545571" cy="544559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139158" y="2850781"/>
            <a:ext cx="2589831" cy="787502"/>
            <a:chOff x="4532701" y="2931616"/>
            <a:chExt cx="3453108" cy="1050002"/>
          </a:xfrm>
        </p:grpSpPr>
        <p:sp>
          <p:nvSpPr>
            <p:cNvPr id="12" name="五边形 53"/>
            <p:cNvSpPr/>
            <p:nvPr/>
          </p:nvSpPr>
          <p:spPr>
            <a:xfrm>
              <a:off x="5378990" y="3044795"/>
              <a:ext cx="2606819" cy="823643"/>
            </a:xfrm>
            <a:prstGeom prst="homePlate">
              <a:avLst>
                <a:gd name="adj" fmla="val 40279"/>
              </a:avLst>
            </a:prstGeom>
            <a:solidFill>
              <a:srgbClr val="7F7F7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  实验的理论还不够深</a:t>
              </a:r>
            </a:p>
          </p:txBody>
        </p:sp>
        <p:sp>
          <p:nvSpPr>
            <p:cNvPr id="13" name="椭圆 12"/>
            <p:cNvSpPr/>
            <p:nvPr/>
          </p:nvSpPr>
          <p:spPr>
            <a:xfrm>
              <a:off x="4532701" y="2931616"/>
              <a:ext cx="1050001" cy="1050002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4" name="任意多边形 55"/>
            <p:cNvSpPr>
              <a:spLocks noChangeAspect="1"/>
            </p:cNvSpPr>
            <p:nvPr/>
          </p:nvSpPr>
          <p:spPr bwMode="auto">
            <a:xfrm>
              <a:off x="4744434" y="3139671"/>
              <a:ext cx="634556" cy="63389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6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FAE65FCD-A077-46C1-9677-61614B6E4AF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0925331F-59E4-4FBF-B1D8-528A1FE539F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230548" y="-2183141"/>
            <a:ext cx="6855716" cy="599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01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403648" y="1203598"/>
            <a:ext cx="2418019" cy="787502"/>
            <a:chOff x="1430114" y="2931616"/>
            <a:chExt cx="3224026" cy="1050002"/>
          </a:xfrm>
        </p:grpSpPr>
        <p:sp>
          <p:nvSpPr>
            <p:cNvPr id="33" name="五边形 28"/>
            <p:cNvSpPr/>
            <p:nvPr/>
          </p:nvSpPr>
          <p:spPr>
            <a:xfrm>
              <a:off x="2276402" y="3044795"/>
              <a:ext cx="2377738" cy="823643"/>
            </a:xfrm>
            <a:prstGeom prst="homePlate">
              <a:avLst>
                <a:gd name="adj" fmla="val 40279"/>
              </a:avLst>
            </a:prstGeom>
            <a:solidFill>
              <a:srgbClr val="5F5C5C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   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更大的数据集</a:t>
              </a:r>
            </a:p>
          </p:txBody>
        </p:sp>
        <p:sp>
          <p:nvSpPr>
            <p:cNvPr id="34" name="椭圆 33"/>
            <p:cNvSpPr/>
            <p:nvPr/>
          </p:nvSpPr>
          <p:spPr>
            <a:xfrm>
              <a:off x="1430114" y="2931616"/>
              <a:ext cx="1050001" cy="1050002"/>
            </a:xfrm>
            <a:prstGeom prst="ellips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任意多边形 30" title="HBOw5gySgy"/>
            <p:cNvSpPr>
              <a:spLocks/>
            </p:cNvSpPr>
            <p:nvPr/>
          </p:nvSpPr>
          <p:spPr bwMode="auto">
            <a:xfrm>
              <a:off x="1732418" y="3168636"/>
              <a:ext cx="481328" cy="606645"/>
            </a:xfrm>
            <a:custGeom>
              <a:avLst/>
              <a:gdLst>
                <a:gd name="connsiteX0" fmla="*/ 179388 w 268288"/>
                <a:gd name="connsiteY0" fmla="*/ 166688 h 338138"/>
                <a:gd name="connsiteX1" fmla="*/ 203200 w 268288"/>
                <a:gd name="connsiteY1" fmla="*/ 190443 h 338138"/>
                <a:gd name="connsiteX2" fmla="*/ 203200 w 268288"/>
                <a:gd name="connsiteY2" fmla="*/ 252471 h 338138"/>
                <a:gd name="connsiteX3" fmla="*/ 179388 w 268288"/>
                <a:gd name="connsiteY3" fmla="*/ 276226 h 338138"/>
                <a:gd name="connsiteX4" fmla="*/ 155575 w 268288"/>
                <a:gd name="connsiteY4" fmla="*/ 252471 h 338138"/>
                <a:gd name="connsiteX5" fmla="*/ 155575 w 268288"/>
                <a:gd name="connsiteY5" fmla="*/ 190443 h 338138"/>
                <a:gd name="connsiteX6" fmla="*/ 179388 w 268288"/>
                <a:gd name="connsiteY6" fmla="*/ 166688 h 338138"/>
                <a:gd name="connsiteX7" fmla="*/ 179388 w 268288"/>
                <a:gd name="connsiteY7" fmla="*/ 150813 h 338138"/>
                <a:gd name="connsiteX8" fmla="*/ 139700 w 268288"/>
                <a:gd name="connsiteY8" fmla="*/ 190427 h 338138"/>
                <a:gd name="connsiteX9" fmla="*/ 139700 w 268288"/>
                <a:gd name="connsiteY9" fmla="*/ 252488 h 338138"/>
                <a:gd name="connsiteX10" fmla="*/ 179388 w 268288"/>
                <a:gd name="connsiteY10" fmla="*/ 292101 h 338138"/>
                <a:gd name="connsiteX11" fmla="*/ 219075 w 268288"/>
                <a:gd name="connsiteY11" fmla="*/ 252488 h 338138"/>
                <a:gd name="connsiteX12" fmla="*/ 219075 w 268288"/>
                <a:gd name="connsiteY12" fmla="*/ 190427 h 338138"/>
                <a:gd name="connsiteX13" fmla="*/ 179388 w 268288"/>
                <a:gd name="connsiteY13" fmla="*/ 150813 h 338138"/>
                <a:gd name="connsiteX14" fmla="*/ 57120 w 268288"/>
                <a:gd name="connsiteY14" fmla="*/ 150813 h 338138"/>
                <a:gd name="connsiteX15" fmla="*/ 49212 w 268288"/>
                <a:gd name="connsiteY15" fmla="*/ 158705 h 338138"/>
                <a:gd name="connsiteX16" fmla="*/ 57120 w 268288"/>
                <a:gd name="connsiteY16" fmla="*/ 166597 h 338138"/>
                <a:gd name="connsiteX17" fmla="*/ 80842 w 268288"/>
                <a:gd name="connsiteY17" fmla="*/ 166597 h 338138"/>
                <a:gd name="connsiteX18" fmla="*/ 103247 w 268288"/>
                <a:gd name="connsiteY18" fmla="*/ 188959 h 338138"/>
                <a:gd name="connsiteX19" fmla="*/ 103247 w 268288"/>
                <a:gd name="connsiteY19" fmla="*/ 190274 h 338138"/>
                <a:gd name="connsiteX20" fmla="*/ 80842 w 268288"/>
                <a:gd name="connsiteY20" fmla="*/ 212635 h 338138"/>
                <a:gd name="connsiteX21" fmla="*/ 57120 w 268288"/>
                <a:gd name="connsiteY21" fmla="*/ 212635 h 338138"/>
                <a:gd name="connsiteX22" fmla="*/ 49212 w 268288"/>
                <a:gd name="connsiteY22" fmla="*/ 220527 h 338138"/>
                <a:gd name="connsiteX23" fmla="*/ 57120 w 268288"/>
                <a:gd name="connsiteY23" fmla="*/ 228419 h 338138"/>
                <a:gd name="connsiteX24" fmla="*/ 80842 w 268288"/>
                <a:gd name="connsiteY24" fmla="*/ 228419 h 338138"/>
                <a:gd name="connsiteX25" fmla="*/ 103247 w 268288"/>
                <a:gd name="connsiteY25" fmla="*/ 250781 h 338138"/>
                <a:gd name="connsiteX26" fmla="*/ 80842 w 268288"/>
                <a:gd name="connsiteY26" fmla="*/ 273142 h 338138"/>
                <a:gd name="connsiteX27" fmla="*/ 57120 w 268288"/>
                <a:gd name="connsiteY27" fmla="*/ 273142 h 338138"/>
                <a:gd name="connsiteX28" fmla="*/ 49212 w 268288"/>
                <a:gd name="connsiteY28" fmla="*/ 281034 h 338138"/>
                <a:gd name="connsiteX29" fmla="*/ 57120 w 268288"/>
                <a:gd name="connsiteY29" fmla="*/ 288926 h 338138"/>
                <a:gd name="connsiteX30" fmla="*/ 80842 w 268288"/>
                <a:gd name="connsiteY30" fmla="*/ 288926 h 338138"/>
                <a:gd name="connsiteX31" fmla="*/ 119062 w 268288"/>
                <a:gd name="connsiteY31" fmla="*/ 250781 h 338138"/>
                <a:gd name="connsiteX32" fmla="*/ 103247 w 268288"/>
                <a:gd name="connsiteY32" fmla="*/ 220527 h 338138"/>
                <a:gd name="connsiteX33" fmla="*/ 119062 w 268288"/>
                <a:gd name="connsiteY33" fmla="*/ 190274 h 338138"/>
                <a:gd name="connsiteX34" fmla="*/ 119062 w 268288"/>
                <a:gd name="connsiteY34" fmla="*/ 188959 h 338138"/>
                <a:gd name="connsiteX35" fmla="*/ 80842 w 268288"/>
                <a:gd name="connsiteY35" fmla="*/ 150813 h 338138"/>
                <a:gd name="connsiteX36" fmla="*/ 57120 w 268288"/>
                <a:gd name="connsiteY36" fmla="*/ 150813 h 338138"/>
                <a:gd name="connsiteX37" fmla="*/ 46099 w 268288"/>
                <a:gd name="connsiteY37" fmla="*/ 47625 h 338138"/>
                <a:gd name="connsiteX38" fmla="*/ 15875 w 268288"/>
                <a:gd name="connsiteY38" fmla="*/ 79629 h 338138"/>
                <a:gd name="connsiteX39" fmla="*/ 15875 w 268288"/>
                <a:gd name="connsiteY39" fmla="*/ 114300 h 338138"/>
                <a:gd name="connsiteX40" fmla="*/ 252413 w 268288"/>
                <a:gd name="connsiteY40" fmla="*/ 114300 h 338138"/>
                <a:gd name="connsiteX41" fmla="*/ 252413 w 268288"/>
                <a:gd name="connsiteY41" fmla="*/ 79629 h 338138"/>
                <a:gd name="connsiteX42" fmla="*/ 222189 w 268288"/>
                <a:gd name="connsiteY42" fmla="*/ 47625 h 338138"/>
                <a:gd name="connsiteX43" fmla="*/ 210362 w 268288"/>
                <a:gd name="connsiteY43" fmla="*/ 47625 h 338138"/>
                <a:gd name="connsiteX44" fmla="*/ 210362 w 268288"/>
                <a:gd name="connsiteY44" fmla="*/ 71628 h 338138"/>
                <a:gd name="connsiteX45" fmla="*/ 202477 w 268288"/>
                <a:gd name="connsiteY45" fmla="*/ 79629 h 338138"/>
                <a:gd name="connsiteX46" fmla="*/ 194593 w 268288"/>
                <a:gd name="connsiteY46" fmla="*/ 71628 h 338138"/>
                <a:gd name="connsiteX47" fmla="*/ 194593 w 268288"/>
                <a:gd name="connsiteY47" fmla="*/ 47625 h 338138"/>
                <a:gd name="connsiteX48" fmla="*/ 73696 w 268288"/>
                <a:gd name="connsiteY48" fmla="*/ 47625 h 338138"/>
                <a:gd name="connsiteX49" fmla="*/ 73696 w 268288"/>
                <a:gd name="connsiteY49" fmla="*/ 71628 h 338138"/>
                <a:gd name="connsiteX50" fmla="*/ 65811 w 268288"/>
                <a:gd name="connsiteY50" fmla="*/ 79629 h 338138"/>
                <a:gd name="connsiteX51" fmla="*/ 57926 w 268288"/>
                <a:gd name="connsiteY51" fmla="*/ 71628 h 338138"/>
                <a:gd name="connsiteX52" fmla="*/ 57926 w 268288"/>
                <a:gd name="connsiteY52" fmla="*/ 47625 h 338138"/>
                <a:gd name="connsiteX53" fmla="*/ 46099 w 268288"/>
                <a:gd name="connsiteY53" fmla="*/ 47625 h 338138"/>
                <a:gd name="connsiteX54" fmla="*/ 65757 w 268288"/>
                <a:gd name="connsiteY54" fmla="*/ 0 h 338138"/>
                <a:gd name="connsiteX55" fmla="*/ 73648 w 268288"/>
                <a:gd name="connsiteY55" fmla="*/ 7925 h 338138"/>
                <a:gd name="connsiteX56" fmla="*/ 73648 w 268288"/>
                <a:gd name="connsiteY56" fmla="*/ 31700 h 338138"/>
                <a:gd name="connsiteX57" fmla="*/ 194640 w 268288"/>
                <a:gd name="connsiteY57" fmla="*/ 31700 h 338138"/>
                <a:gd name="connsiteX58" fmla="*/ 194640 w 268288"/>
                <a:gd name="connsiteY58" fmla="*/ 7925 h 338138"/>
                <a:gd name="connsiteX59" fmla="*/ 202531 w 268288"/>
                <a:gd name="connsiteY59" fmla="*/ 0 h 338138"/>
                <a:gd name="connsiteX60" fmla="*/ 210422 w 268288"/>
                <a:gd name="connsiteY60" fmla="*/ 7925 h 338138"/>
                <a:gd name="connsiteX61" fmla="*/ 210422 w 268288"/>
                <a:gd name="connsiteY61" fmla="*/ 31700 h 338138"/>
                <a:gd name="connsiteX62" fmla="*/ 222258 w 268288"/>
                <a:gd name="connsiteY62" fmla="*/ 31700 h 338138"/>
                <a:gd name="connsiteX63" fmla="*/ 268288 w 268288"/>
                <a:gd name="connsiteY63" fmla="*/ 79251 h 338138"/>
                <a:gd name="connsiteX64" fmla="*/ 268288 w 268288"/>
                <a:gd name="connsiteY64" fmla="*/ 290587 h 338138"/>
                <a:gd name="connsiteX65" fmla="*/ 222258 w 268288"/>
                <a:gd name="connsiteY65" fmla="*/ 338138 h 338138"/>
                <a:gd name="connsiteX66" fmla="*/ 46030 w 268288"/>
                <a:gd name="connsiteY66" fmla="*/ 338138 h 338138"/>
                <a:gd name="connsiteX67" fmla="*/ 0 w 268288"/>
                <a:gd name="connsiteY67" fmla="*/ 290587 h 338138"/>
                <a:gd name="connsiteX68" fmla="*/ 0 w 268288"/>
                <a:gd name="connsiteY68" fmla="*/ 79251 h 338138"/>
                <a:gd name="connsiteX69" fmla="*/ 46030 w 268288"/>
                <a:gd name="connsiteY69" fmla="*/ 31700 h 338138"/>
                <a:gd name="connsiteX70" fmla="*/ 57866 w 268288"/>
                <a:gd name="connsiteY70" fmla="*/ 31700 h 338138"/>
                <a:gd name="connsiteX71" fmla="*/ 57866 w 268288"/>
                <a:gd name="connsiteY71" fmla="*/ 7925 h 338138"/>
                <a:gd name="connsiteX72" fmla="*/ 65757 w 268288"/>
                <a:gd name="connsiteY72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68288" h="338138">
                  <a:moveTo>
                    <a:pt x="179388" y="166688"/>
                  </a:moveTo>
                  <a:cubicBezTo>
                    <a:pt x="192617" y="166688"/>
                    <a:pt x="203200" y="177246"/>
                    <a:pt x="203200" y="190443"/>
                  </a:cubicBezTo>
                  <a:cubicBezTo>
                    <a:pt x="203200" y="252471"/>
                    <a:pt x="203200" y="252471"/>
                    <a:pt x="203200" y="252471"/>
                  </a:cubicBezTo>
                  <a:cubicBezTo>
                    <a:pt x="203200" y="265668"/>
                    <a:pt x="192617" y="276226"/>
                    <a:pt x="179388" y="276226"/>
                  </a:cubicBezTo>
                  <a:cubicBezTo>
                    <a:pt x="166158" y="276226"/>
                    <a:pt x="155575" y="265668"/>
                    <a:pt x="155575" y="252471"/>
                  </a:cubicBezTo>
                  <a:cubicBezTo>
                    <a:pt x="155575" y="190443"/>
                    <a:pt x="155575" y="190443"/>
                    <a:pt x="155575" y="190443"/>
                  </a:cubicBezTo>
                  <a:cubicBezTo>
                    <a:pt x="155575" y="177246"/>
                    <a:pt x="166158" y="166688"/>
                    <a:pt x="179388" y="166688"/>
                  </a:cubicBezTo>
                  <a:close/>
                  <a:moveTo>
                    <a:pt x="179388" y="150813"/>
                  </a:moveTo>
                  <a:cubicBezTo>
                    <a:pt x="158221" y="150813"/>
                    <a:pt x="139700" y="169299"/>
                    <a:pt x="139700" y="190427"/>
                  </a:cubicBezTo>
                  <a:cubicBezTo>
                    <a:pt x="139700" y="252488"/>
                    <a:pt x="139700" y="252488"/>
                    <a:pt x="139700" y="252488"/>
                  </a:cubicBezTo>
                  <a:cubicBezTo>
                    <a:pt x="139700" y="273615"/>
                    <a:pt x="158221" y="292101"/>
                    <a:pt x="179388" y="292101"/>
                  </a:cubicBezTo>
                  <a:cubicBezTo>
                    <a:pt x="201877" y="292101"/>
                    <a:pt x="219075" y="273615"/>
                    <a:pt x="219075" y="252488"/>
                  </a:cubicBezTo>
                  <a:lnTo>
                    <a:pt x="219075" y="190427"/>
                  </a:lnTo>
                  <a:cubicBezTo>
                    <a:pt x="219075" y="169299"/>
                    <a:pt x="201877" y="150813"/>
                    <a:pt x="179388" y="150813"/>
                  </a:cubicBezTo>
                  <a:close/>
                  <a:moveTo>
                    <a:pt x="57120" y="150813"/>
                  </a:moveTo>
                  <a:cubicBezTo>
                    <a:pt x="51848" y="150813"/>
                    <a:pt x="49212" y="154759"/>
                    <a:pt x="49212" y="158705"/>
                  </a:cubicBezTo>
                  <a:cubicBezTo>
                    <a:pt x="49212" y="163967"/>
                    <a:pt x="51848" y="166597"/>
                    <a:pt x="57120" y="166597"/>
                  </a:cubicBezTo>
                  <a:cubicBezTo>
                    <a:pt x="80842" y="166597"/>
                    <a:pt x="80842" y="166597"/>
                    <a:pt x="80842" y="166597"/>
                  </a:cubicBezTo>
                  <a:cubicBezTo>
                    <a:pt x="92704" y="166597"/>
                    <a:pt x="103247" y="177120"/>
                    <a:pt x="103247" y="188959"/>
                  </a:cubicBezTo>
                  <a:cubicBezTo>
                    <a:pt x="103247" y="190274"/>
                    <a:pt x="103247" y="190274"/>
                    <a:pt x="103247" y="190274"/>
                  </a:cubicBezTo>
                  <a:cubicBezTo>
                    <a:pt x="103247" y="202112"/>
                    <a:pt x="92704" y="212635"/>
                    <a:pt x="80842" y="212635"/>
                  </a:cubicBezTo>
                  <a:cubicBezTo>
                    <a:pt x="57120" y="212635"/>
                    <a:pt x="57120" y="212635"/>
                    <a:pt x="57120" y="212635"/>
                  </a:cubicBezTo>
                  <a:cubicBezTo>
                    <a:pt x="51848" y="212635"/>
                    <a:pt x="49212" y="215266"/>
                    <a:pt x="49212" y="220527"/>
                  </a:cubicBezTo>
                  <a:cubicBezTo>
                    <a:pt x="49212" y="224473"/>
                    <a:pt x="51848" y="228419"/>
                    <a:pt x="57120" y="228419"/>
                  </a:cubicBezTo>
                  <a:cubicBezTo>
                    <a:pt x="80842" y="228419"/>
                    <a:pt x="80842" y="228419"/>
                    <a:pt x="80842" y="228419"/>
                  </a:cubicBezTo>
                  <a:cubicBezTo>
                    <a:pt x="92704" y="228419"/>
                    <a:pt x="103247" y="237627"/>
                    <a:pt x="103247" y="250781"/>
                  </a:cubicBezTo>
                  <a:cubicBezTo>
                    <a:pt x="103247" y="263934"/>
                    <a:pt x="92704" y="273142"/>
                    <a:pt x="80842" y="273142"/>
                  </a:cubicBezTo>
                  <a:cubicBezTo>
                    <a:pt x="57120" y="273142"/>
                    <a:pt x="57120" y="273142"/>
                    <a:pt x="57120" y="273142"/>
                  </a:cubicBezTo>
                  <a:cubicBezTo>
                    <a:pt x="51848" y="273142"/>
                    <a:pt x="49212" y="277088"/>
                    <a:pt x="49212" y="281034"/>
                  </a:cubicBezTo>
                  <a:cubicBezTo>
                    <a:pt x="49212" y="284980"/>
                    <a:pt x="51848" y="288926"/>
                    <a:pt x="57120" y="288926"/>
                  </a:cubicBezTo>
                  <a:cubicBezTo>
                    <a:pt x="80842" y="288926"/>
                    <a:pt x="80842" y="288926"/>
                    <a:pt x="80842" y="288926"/>
                  </a:cubicBezTo>
                  <a:cubicBezTo>
                    <a:pt x="101929" y="288926"/>
                    <a:pt x="119062" y="271826"/>
                    <a:pt x="119062" y="250781"/>
                  </a:cubicBezTo>
                  <a:cubicBezTo>
                    <a:pt x="119062" y="237627"/>
                    <a:pt x="112473" y="227104"/>
                    <a:pt x="103247" y="220527"/>
                  </a:cubicBezTo>
                  <a:cubicBezTo>
                    <a:pt x="112473" y="212635"/>
                    <a:pt x="119062" y="202112"/>
                    <a:pt x="119062" y="190274"/>
                  </a:cubicBezTo>
                  <a:lnTo>
                    <a:pt x="119062" y="188959"/>
                  </a:lnTo>
                  <a:cubicBezTo>
                    <a:pt x="119062" y="167913"/>
                    <a:pt x="101929" y="150813"/>
                    <a:pt x="80842" y="150813"/>
                  </a:cubicBezTo>
                  <a:cubicBezTo>
                    <a:pt x="57120" y="150813"/>
                    <a:pt x="57120" y="150813"/>
                    <a:pt x="57120" y="150813"/>
                  </a:cubicBezTo>
                  <a:close/>
                  <a:moveTo>
                    <a:pt x="46099" y="47625"/>
                  </a:moveTo>
                  <a:cubicBezTo>
                    <a:pt x="29016" y="47625"/>
                    <a:pt x="15875" y="62294"/>
                    <a:pt x="15875" y="79629"/>
                  </a:cubicBezTo>
                  <a:cubicBezTo>
                    <a:pt x="15875" y="114300"/>
                    <a:pt x="15875" y="114300"/>
                    <a:pt x="15875" y="114300"/>
                  </a:cubicBezTo>
                  <a:cubicBezTo>
                    <a:pt x="252413" y="114300"/>
                    <a:pt x="252413" y="114300"/>
                    <a:pt x="252413" y="114300"/>
                  </a:cubicBezTo>
                  <a:lnTo>
                    <a:pt x="252413" y="79629"/>
                  </a:lnTo>
                  <a:cubicBezTo>
                    <a:pt x="252413" y="62294"/>
                    <a:pt x="239272" y="47625"/>
                    <a:pt x="222189" y="47625"/>
                  </a:cubicBezTo>
                  <a:cubicBezTo>
                    <a:pt x="210362" y="47625"/>
                    <a:pt x="210362" y="47625"/>
                    <a:pt x="210362" y="47625"/>
                  </a:cubicBezTo>
                  <a:cubicBezTo>
                    <a:pt x="210362" y="71628"/>
                    <a:pt x="210362" y="71628"/>
                    <a:pt x="210362" y="71628"/>
                  </a:cubicBezTo>
                  <a:cubicBezTo>
                    <a:pt x="210362" y="75629"/>
                    <a:pt x="206420" y="79629"/>
                    <a:pt x="202477" y="79629"/>
                  </a:cubicBezTo>
                  <a:cubicBezTo>
                    <a:pt x="197221" y="79629"/>
                    <a:pt x="194593" y="75629"/>
                    <a:pt x="194593" y="71628"/>
                  </a:cubicBezTo>
                  <a:cubicBezTo>
                    <a:pt x="194593" y="47625"/>
                    <a:pt x="194593" y="47625"/>
                    <a:pt x="194593" y="47625"/>
                  </a:cubicBezTo>
                  <a:cubicBezTo>
                    <a:pt x="73696" y="47625"/>
                    <a:pt x="73696" y="47625"/>
                    <a:pt x="73696" y="47625"/>
                  </a:cubicBezTo>
                  <a:cubicBezTo>
                    <a:pt x="73696" y="71628"/>
                    <a:pt x="73696" y="71628"/>
                    <a:pt x="73696" y="71628"/>
                  </a:cubicBezTo>
                  <a:cubicBezTo>
                    <a:pt x="73696" y="75629"/>
                    <a:pt x="71067" y="79629"/>
                    <a:pt x="65811" y="79629"/>
                  </a:cubicBezTo>
                  <a:cubicBezTo>
                    <a:pt x="61869" y="79629"/>
                    <a:pt x="57926" y="75629"/>
                    <a:pt x="57926" y="71628"/>
                  </a:cubicBezTo>
                  <a:cubicBezTo>
                    <a:pt x="57926" y="47625"/>
                    <a:pt x="57926" y="47625"/>
                    <a:pt x="57926" y="47625"/>
                  </a:cubicBezTo>
                  <a:cubicBezTo>
                    <a:pt x="46099" y="47625"/>
                    <a:pt x="46099" y="47625"/>
                    <a:pt x="46099" y="47625"/>
                  </a:cubicBezTo>
                  <a:close/>
                  <a:moveTo>
                    <a:pt x="65757" y="0"/>
                  </a:moveTo>
                  <a:cubicBezTo>
                    <a:pt x="71018" y="0"/>
                    <a:pt x="73648" y="3962"/>
                    <a:pt x="73648" y="7925"/>
                  </a:cubicBezTo>
                  <a:cubicBezTo>
                    <a:pt x="73648" y="31700"/>
                    <a:pt x="73648" y="31700"/>
                    <a:pt x="73648" y="31700"/>
                  </a:cubicBezTo>
                  <a:cubicBezTo>
                    <a:pt x="194640" y="31700"/>
                    <a:pt x="194640" y="31700"/>
                    <a:pt x="194640" y="31700"/>
                  </a:cubicBezTo>
                  <a:cubicBezTo>
                    <a:pt x="194640" y="7925"/>
                    <a:pt x="194640" y="7925"/>
                    <a:pt x="194640" y="7925"/>
                  </a:cubicBezTo>
                  <a:cubicBezTo>
                    <a:pt x="194640" y="3962"/>
                    <a:pt x="197271" y="0"/>
                    <a:pt x="202531" y="0"/>
                  </a:cubicBezTo>
                  <a:cubicBezTo>
                    <a:pt x="206477" y="0"/>
                    <a:pt x="210422" y="3962"/>
                    <a:pt x="210422" y="7925"/>
                  </a:cubicBezTo>
                  <a:cubicBezTo>
                    <a:pt x="210422" y="31700"/>
                    <a:pt x="210422" y="31700"/>
                    <a:pt x="210422" y="31700"/>
                  </a:cubicBezTo>
                  <a:cubicBezTo>
                    <a:pt x="222258" y="31700"/>
                    <a:pt x="222258" y="31700"/>
                    <a:pt x="222258" y="31700"/>
                  </a:cubicBezTo>
                  <a:cubicBezTo>
                    <a:pt x="247246" y="31700"/>
                    <a:pt x="268288" y="52834"/>
                    <a:pt x="268288" y="79251"/>
                  </a:cubicBezTo>
                  <a:cubicBezTo>
                    <a:pt x="268288" y="290587"/>
                    <a:pt x="268288" y="290587"/>
                    <a:pt x="268288" y="290587"/>
                  </a:cubicBezTo>
                  <a:cubicBezTo>
                    <a:pt x="268288" y="317005"/>
                    <a:pt x="247246" y="338138"/>
                    <a:pt x="222258" y="338138"/>
                  </a:cubicBezTo>
                  <a:cubicBezTo>
                    <a:pt x="46030" y="338138"/>
                    <a:pt x="46030" y="338138"/>
                    <a:pt x="46030" y="338138"/>
                  </a:cubicBezTo>
                  <a:cubicBezTo>
                    <a:pt x="21042" y="338138"/>
                    <a:pt x="0" y="317005"/>
                    <a:pt x="0" y="290587"/>
                  </a:cubicBezTo>
                  <a:cubicBezTo>
                    <a:pt x="0" y="79251"/>
                    <a:pt x="0" y="79251"/>
                    <a:pt x="0" y="79251"/>
                  </a:cubicBezTo>
                  <a:cubicBezTo>
                    <a:pt x="0" y="52834"/>
                    <a:pt x="21042" y="31700"/>
                    <a:pt x="46030" y="31700"/>
                  </a:cubicBezTo>
                  <a:cubicBezTo>
                    <a:pt x="57866" y="31700"/>
                    <a:pt x="57866" y="31700"/>
                    <a:pt x="57866" y="31700"/>
                  </a:cubicBezTo>
                  <a:cubicBezTo>
                    <a:pt x="57866" y="7925"/>
                    <a:pt x="57866" y="7925"/>
                    <a:pt x="57866" y="7925"/>
                  </a:cubicBezTo>
                  <a:cubicBezTo>
                    <a:pt x="57866" y="3962"/>
                    <a:pt x="61812" y="0"/>
                    <a:pt x="657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351657" y="1203598"/>
            <a:ext cx="2829753" cy="787502"/>
            <a:chOff x="4532701" y="2931616"/>
            <a:chExt cx="3541525" cy="1050002"/>
          </a:xfrm>
        </p:grpSpPr>
        <p:sp>
          <p:nvSpPr>
            <p:cNvPr id="26" name="五边形 31"/>
            <p:cNvSpPr/>
            <p:nvPr/>
          </p:nvSpPr>
          <p:spPr>
            <a:xfrm>
              <a:off x="5378992" y="3044795"/>
              <a:ext cx="2695234" cy="823643"/>
            </a:xfrm>
            <a:prstGeom prst="homePlate">
              <a:avLst>
                <a:gd name="adj" fmla="val 40279"/>
              </a:avLst>
            </a:prstGeom>
            <a:solidFill>
              <a:srgbClr val="7F7F7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    更好的实验设备</a:t>
              </a:r>
            </a:p>
          </p:txBody>
        </p:sp>
        <p:sp>
          <p:nvSpPr>
            <p:cNvPr id="27" name="椭圆 26"/>
            <p:cNvSpPr/>
            <p:nvPr/>
          </p:nvSpPr>
          <p:spPr>
            <a:xfrm>
              <a:off x="4532701" y="2931616"/>
              <a:ext cx="1050001" cy="1050002"/>
            </a:xfrm>
            <a:prstGeom prst="ellips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 33"/>
            <p:cNvSpPr>
              <a:spLocks noChangeAspect="1"/>
            </p:cNvSpPr>
            <p:nvPr/>
          </p:nvSpPr>
          <p:spPr bwMode="auto">
            <a:xfrm>
              <a:off x="4744435" y="3139671"/>
              <a:ext cx="634556" cy="63389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191148" y="2850781"/>
            <a:ext cx="2459592" cy="787502"/>
            <a:chOff x="7744016" y="2931616"/>
            <a:chExt cx="3077861" cy="1050002"/>
          </a:xfrm>
        </p:grpSpPr>
        <p:sp>
          <p:nvSpPr>
            <p:cNvPr id="19" name="五边形 24"/>
            <p:cNvSpPr/>
            <p:nvPr/>
          </p:nvSpPr>
          <p:spPr>
            <a:xfrm>
              <a:off x="8590306" y="3044795"/>
              <a:ext cx="2231571" cy="823643"/>
            </a:xfrm>
            <a:prstGeom prst="homePlate">
              <a:avLst>
                <a:gd name="adj" fmla="val 40279"/>
              </a:avLst>
            </a:prstGeom>
            <a:solidFill>
              <a:srgbClr val="5F5C5C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tx1"/>
                  </a:solidFill>
                </a:rPr>
                <a:t>    </a:t>
              </a:r>
              <a:r>
                <a:rPr lang="zh-CN" altLang="en-US" sz="1400" b="1" dirty="0">
                  <a:solidFill>
                    <a:schemeClr val="bg1"/>
                  </a:solidFill>
                </a:rPr>
                <a:t>更好的算法</a:t>
              </a:r>
            </a:p>
          </p:txBody>
        </p:sp>
        <p:sp>
          <p:nvSpPr>
            <p:cNvPr id="20" name="椭圆 19"/>
            <p:cNvSpPr/>
            <p:nvPr/>
          </p:nvSpPr>
          <p:spPr>
            <a:xfrm>
              <a:off x="7744016" y="2931616"/>
              <a:ext cx="1050001" cy="1050002"/>
            </a:xfrm>
            <a:prstGeom prst="ellipse">
              <a:avLst/>
            </a:pr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 27"/>
            <p:cNvSpPr>
              <a:spLocks/>
            </p:cNvSpPr>
            <p:nvPr/>
          </p:nvSpPr>
          <p:spPr bwMode="auto">
            <a:xfrm>
              <a:off x="7998442" y="3176704"/>
              <a:ext cx="545571" cy="544559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139158" y="2850781"/>
            <a:ext cx="2589830" cy="787502"/>
            <a:chOff x="4532701" y="2931616"/>
            <a:chExt cx="3453107" cy="1050002"/>
          </a:xfrm>
        </p:grpSpPr>
        <p:sp>
          <p:nvSpPr>
            <p:cNvPr id="12" name="五边形 53"/>
            <p:cNvSpPr/>
            <p:nvPr/>
          </p:nvSpPr>
          <p:spPr>
            <a:xfrm>
              <a:off x="5378989" y="3044795"/>
              <a:ext cx="2606819" cy="823643"/>
            </a:xfrm>
            <a:prstGeom prst="homePlate">
              <a:avLst>
                <a:gd name="adj" fmla="val 40279"/>
              </a:avLst>
            </a:prstGeom>
            <a:solidFill>
              <a:srgbClr val="7F7F7F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lvl="0" defTabSz="914378"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    更好的模型</a:t>
              </a:r>
            </a:p>
          </p:txBody>
        </p:sp>
        <p:sp>
          <p:nvSpPr>
            <p:cNvPr id="13" name="椭圆 12"/>
            <p:cNvSpPr/>
            <p:nvPr/>
          </p:nvSpPr>
          <p:spPr>
            <a:xfrm>
              <a:off x="4532701" y="2931616"/>
              <a:ext cx="1050001" cy="1050002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 55"/>
            <p:cNvSpPr>
              <a:spLocks noChangeAspect="1"/>
            </p:cNvSpPr>
            <p:nvPr/>
          </p:nvSpPr>
          <p:spPr bwMode="auto">
            <a:xfrm>
              <a:off x="4744435" y="3139671"/>
              <a:ext cx="634556" cy="633890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6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FAE65FCD-A077-46C1-9677-61614B6E4A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0925331F-59E4-4FBF-B1D8-528A1FE539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67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6E8FA05-00CA-4E8A-A206-FDBBDE1B664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7E2528-3EDD-498D-A5CF-BF7B945E8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9" name="TextBox 7">
            <a:extLst>
              <a:ext uri="{FF2B5EF4-FFF2-40B4-BE49-F238E27FC236}">
                <a16:creationId xmlns:a16="http://schemas.microsoft.com/office/drawing/2014/main" id="{09E00A4F-9D85-4634-933E-717B0E82D0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4410" y="2196097"/>
            <a:ext cx="5041807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演示完毕 谢谢欣赏</a:t>
            </a:r>
          </a:p>
        </p:txBody>
      </p:sp>
    </p:spTree>
    <p:extLst>
      <p:ext uri="{BB962C8B-B14F-4D97-AF65-F5344CB8AC3E}">
        <p14:creationId xmlns:p14="http://schemas.microsoft.com/office/powerpoint/2010/main" val="88496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4D62154-68EB-48CD-A66D-FF1A99FE2E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D09CE11-7042-4354-97AB-A0B8A801B1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4CEE929E-2C38-4D72-BA95-2BB41C2C132B}"/>
              </a:ext>
            </a:extLst>
          </p:cNvPr>
          <p:cNvSpPr/>
          <p:nvPr/>
        </p:nvSpPr>
        <p:spPr>
          <a:xfrm>
            <a:off x="4093793" y="1092512"/>
            <a:ext cx="105427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E1BE6C4-0F0A-4C09-BE21-00CCBE418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引言</a:t>
            </a:r>
          </a:p>
        </p:txBody>
      </p:sp>
    </p:spTree>
    <p:extLst>
      <p:ext uri="{BB962C8B-B14F-4D97-AF65-F5344CB8AC3E}">
        <p14:creationId xmlns:p14="http://schemas.microsoft.com/office/powerpoint/2010/main" val="408697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1773452" y="2113553"/>
            <a:ext cx="8047435" cy="2969419"/>
            <a:chOff x="730250" y="2428875"/>
            <a:chExt cx="10729913" cy="3959225"/>
          </a:xfrm>
        </p:grpSpPr>
        <p:grpSp>
          <p:nvGrpSpPr>
            <p:cNvPr id="7" name="组合 6"/>
            <p:cNvGrpSpPr/>
            <p:nvPr/>
          </p:nvGrpSpPr>
          <p:grpSpPr>
            <a:xfrm>
              <a:off x="2996986" y="2428875"/>
              <a:ext cx="6198028" cy="3022800"/>
              <a:chOff x="2525905" y="2179178"/>
              <a:chExt cx="3073408" cy="1498912"/>
            </a:xfrm>
          </p:grpSpPr>
          <p:sp>
            <p:nvSpPr>
              <p:cNvPr id="29" name="任意多边形: 形状 28"/>
              <p:cNvSpPr/>
              <p:nvPr/>
            </p:nvSpPr>
            <p:spPr>
              <a:xfrm>
                <a:off x="2650085" y="2303359"/>
                <a:ext cx="2825048" cy="1374731"/>
              </a:xfrm>
              <a:custGeom>
                <a:avLst/>
                <a:gdLst>
                  <a:gd name="connsiteX0" fmla="*/ 1412524 w 2825048"/>
                  <a:gd name="connsiteY0" fmla="*/ 0 h 1412523"/>
                  <a:gd name="connsiteX1" fmla="*/ 2817755 w 2825048"/>
                  <a:gd name="connsiteY1" fmla="*/ 1268102 h 1412523"/>
                  <a:gd name="connsiteX2" fmla="*/ 2825048 w 2825048"/>
                  <a:gd name="connsiteY2" fmla="*/ 1412523 h 1412523"/>
                  <a:gd name="connsiteX3" fmla="*/ 0 w 2825048"/>
                  <a:gd name="connsiteY3" fmla="*/ 1412523 h 1412523"/>
                  <a:gd name="connsiteX4" fmla="*/ 7293 w 2825048"/>
                  <a:gd name="connsiteY4" fmla="*/ 1268102 h 1412523"/>
                  <a:gd name="connsiteX5" fmla="*/ 1412524 w 2825048"/>
                  <a:gd name="connsiteY5" fmla="*/ 0 h 141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25048" h="1412523">
                    <a:moveTo>
                      <a:pt x="1412524" y="0"/>
                    </a:moveTo>
                    <a:cubicBezTo>
                      <a:pt x="2143882" y="0"/>
                      <a:pt x="2745420" y="555828"/>
                      <a:pt x="2817755" y="1268102"/>
                    </a:cubicBezTo>
                    <a:lnTo>
                      <a:pt x="2825048" y="1412523"/>
                    </a:lnTo>
                    <a:lnTo>
                      <a:pt x="0" y="1412523"/>
                    </a:lnTo>
                    <a:lnTo>
                      <a:pt x="7293" y="1268102"/>
                    </a:lnTo>
                    <a:cubicBezTo>
                      <a:pt x="79628" y="555828"/>
                      <a:pt x="681166" y="0"/>
                      <a:pt x="1412524" y="0"/>
                    </a:cubicBezTo>
                    <a:close/>
                  </a:path>
                </a:pathLst>
              </a:custGeom>
              <a:solidFill>
                <a:schemeClr val="accent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任意多边形: 形状 29"/>
              <p:cNvSpPr/>
              <p:nvPr/>
            </p:nvSpPr>
            <p:spPr>
              <a:xfrm>
                <a:off x="2525905" y="2179178"/>
                <a:ext cx="3073408" cy="1498911"/>
              </a:xfrm>
              <a:custGeom>
                <a:avLst/>
                <a:gdLst>
                  <a:gd name="connsiteX0" fmla="*/ 1536704 w 3073408"/>
                  <a:gd name="connsiteY0" fmla="*/ 0 h 2949228"/>
                  <a:gd name="connsiteX1" fmla="*/ 3065474 w 3073408"/>
                  <a:gd name="connsiteY1" fmla="*/ 1379585 h 2949228"/>
                  <a:gd name="connsiteX2" fmla="*/ 3073408 w 3073408"/>
                  <a:gd name="connsiteY2" fmla="*/ 1536703 h 2949228"/>
                  <a:gd name="connsiteX3" fmla="*/ 2949228 w 3073408"/>
                  <a:gd name="connsiteY3" fmla="*/ 1536703 h 2949228"/>
                  <a:gd name="connsiteX4" fmla="*/ 2949228 w 3073408"/>
                  <a:gd name="connsiteY4" fmla="*/ 1536704 h 2949228"/>
                  <a:gd name="connsiteX5" fmla="*/ 1536704 w 3073408"/>
                  <a:gd name="connsiteY5" fmla="*/ 2949228 h 2949228"/>
                  <a:gd name="connsiteX6" fmla="*/ 124180 w 3073408"/>
                  <a:gd name="connsiteY6" fmla="*/ 1536704 h 2949228"/>
                  <a:gd name="connsiteX7" fmla="*/ 124180 w 3073408"/>
                  <a:gd name="connsiteY7" fmla="*/ 1536703 h 2949228"/>
                  <a:gd name="connsiteX8" fmla="*/ 0 w 3073408"/>
                  <a:gd name="connsiteY8" fmla="*/ 1536703 h 2949228"/>
                  <a:gd name="connsiteX9" fmla="*/ 7934 w 3073408"/>
                  <a:gd name="connsiteY9" fmla="*/ 1379585 h 2949228"/>
                  <a:gd name="connsiteX10" fmla="*/ 1536704 w 3073408"/>
                  <a:gd name="connsiteY10" fmla="*/ 0 h 2949228"/>
                  <a:gd name="connsiteX0" fmla="*/ 1536704 w 3073408"/>
                  <a:gd name="connsiteY0" fmla="*/ 0 h 1536704"/>
                  <a:gd name="connsiteX1" fmla="*/ 3065474 w 3073408"/>
                  <a:gd name="connsiteY1" fmla="*/ 1379585 h 1536704"/>
                  <a:gd name="connsiteX2" fmla="*/ 3073408 w 3073408"/>
                  <a:gd name="connsiteY2" fmla="*/ 1536703 h 1536704"/>
                  <a:gd name="connsiteX3" fmla="*/ 2949228 w 3073408"/>
                  <a:gd name="connsiteY3" fmla="*/ 1536703 h 1536704"/>
                  <a:gd name="connsiteX4" fmla="*/ 2949228 w 3073408"/>
                  <a:gd name="connsiteY4" fmla="*/ 1536704 h 1536704"/>
                  <a:gd name="connsiteX5" fmla="*/ 124180 w 3073408"/>
                  <a:gd name="connsiteY5" fmla="*/ 1536704 h 1536704"/>
                  <a:gd name="connsiteX6" fmla="*/ 124180 w 3073408"/>
                  <a:gd name="connsiteY6" fmla="*/ 1536703 h 1536704"/>
                  <a:gd name="connsiteX7" fmla="*/ 0 w 3073408"/>
                  <a:gd name="connsiteY7" fmla="*/ 1536703 h 1536704"/>
                  <a:gd name="connsiteX8" fmla="*/ 7934 w 3073408"/>
                  <a:gd name="connsiteY8" fmla="*/ 1379585 h 1536704"/>
                  <a:gd name="connsiteX9" fmla="*/ 1536704 w 3073408"/>
                  <a:gd name="connsiteY9" fmla="*/ 0 h 153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73408" h="1536704">
                    <a:moveTo>
                      <a:pt x="1536704" y="0"/>
                    </a:moveTo>
                    <a:cubicBezTo>
                      <a:pt x="2332359" y="0"/>
                      <a:pt x="2986780" y="604693"/>
                      <a:pt x="3065474" y="1379585"/>
                    </a:cubicBezTo>
                    <a:lnTo>
                      <a:pt x="3073408" y="1536703"/>
                    </a:lnTo>
                    <a:lnTo>
                      <a:pt x="2949228" y="1536703"/>
                    </a:lnTo>
                    <a:lnTo>
                      <a:pt x="2949228" y="1536704"/>
                    </a:lnTo>
                    <a:lnTo>
                      <a:pt x="124180" y="1536704"/>
                    </a:lnTo>
                    <a:lnTo>
                      <a:pt x="124180" y="1536703"/>
                    </a:lnTo>
                    <a:lnTo>
                      <a:pt x="0" y="1536703"/>
                    </a:lnTo>
                    <a:lnTo>
                      <a:pt x="7934" y="1379585"/>
                    </a:lnTo>
                    <a:cubicBezTo>
                      <a:pt x="86629" y="604693"/>
                      <a:pt x="741050" y="0"/>
                      <a:pt x="1536704" y="0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>
                    <a:lumMod val="85000"/>
                    <a:alpha val="48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8" name="椭圆 7"/>
            <p:cNvSpPr/>
            <p:nvPr/>
          </p:nvSpPr>
          <p:spPr>
            <a:xfrm>
              <a:off x="4108361" y="2970282"/>
              <a:ext cx="3975278" cy="3417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6858182" y="3946565"/>
              <a:ext cx="3073408" cy="1505110"/>
              <a:chOff x="2525905" y="2179178"/>
              <a:chExt cx="3073408" cy="1536704"/>
            </a:xfrm>
          </p:grpSpPr>
          <p:sp>
            <p:nvSpPr>
              <p:cNvPr id="27" name="任意多边形: 形状 26"/>
              <p:cNvSpPr/>
              <p:nvPr/>
            </p:nvSpPr>
            <p:spPr>
              <a:xfrm>
                <a:off x="2650085" y="2303359"/>
                <a:ext cx="2825048" cy="1412523"/>
              </a:xfrm>
              <a:custGeom>
                <a:avLst/>
                <a:gdLst>
                  <a:gd name="connsiteX0" fmla="*/ 1412524 w 2825048"/>
                  <a:gd name="connsiteY0" fmla="*/ 0 h 1412523"/>
                  <a:gd name="connsiteX1" fmla="*/ 2817755 w 2825048"/>
                  <a:gd name="connsiteY1" fmla="*/ 1268102 h 1412523"/>
                  <a:gd name="connsiteX2" fmla="*/ 2825048 w 2825048"/>
                  <a:gd name="connsiteY2" fmla="*/ 1412523 h 1412523"/>
                  <a:gd name="connsiteX3" fmla="*/ 0 w 2825048"/>
                  <a:gd name="connsiteY3" fmla="*/ 1412523 h 1412523"/>
                  <a:gd name="connsiteX4" fmla="*/ 7293 w 2825048"/>
                  <a:gd name="connsiteY4" fmla="*/ 1268102 h 1412523"/>
                  <a:gd name="connsiteX5" fmla="*/ 1412524 w 2825048"/>
                  <a:gd name="connsiteY5" fmla="*/ 0 h 141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25048" h="1412523">
                    <a:moveTo>
                      <a:pt x="1412524" y="0"/>
                    </a:moveTo>
                    <a:cubicBezTo>
                      <a:pt x="2143882" y="0"/>
                      <a:pt x="2745420" y="555828"/>
                      <a:pt x="2817755" y="1268102"/>
                    </a:cubicBezTo>
                    <a:lnTo>
                      <a:pt x="2825048" y="1412523"/>
                    </a:lnTo>
                    <a:lnTo>
                      <a:pt x="0" y="1412523"/>
                    </a:lnTo>
                    <a:lnTo>
                      <a:pt x="7293" y="1268102"/>
                    </a:lnTo>
                    <a:cubicBezTo>
                      <a:pt x="79628" y="555828"/>
                      <a:pt x="681166" y="0"/>
                      <a:pt x="1412524" y="0"/>
                    </a:cubicBezTo>
                    <a:close/>
                  </a:path>
                </a:pathLst>
              </a:custGeom>
              <a:solidFill>
                <a:schemeClr val="tx1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2525905" y="2179178"/>
                <a:ext cx="3073408" cy="1536704"/>
              </a:xfrm>
              <a:custGeom>
                <a:avLst/>
                <a:gdLst>
                  <a:gd name="connsiteX0" fmla="*/ 1536704 w 3073408"/>
                  <a:gd name="connsiteY0" fmla="*/ 0 h 2949228"/>
                  <a:gd name="connsiteX1" fmla="*/ 3065474 w 3073408"/>
                  <a:gd name="connsiteY1" fmla="*/ 1379585 h 2949228"/>
                  <a:gd name="connsiteX2" fmla="*/ 3073408 w 3073408"/>
                  <a:gd name="connsiteY2" fmla="*/ 1536703 h 2949228"/>
                  <a:gd name="connsiteX3" fmla="*/ 2949228 w 3073408"/>
                  <a:gd name="connsiteY3" fmla="*/ 1536703 h 2949228"/>
                  <a:gd name="connsiteX4" fmla="*/ 2949228 w 3073408"/>
                  <a:gd name="connsiteY4" fmla="*/ 1536704 h 2949228"/>
                  <a:gd name="connsiteX5" fmla="*/ 1536704 w 3073408"/>
                  <a:gd name="connsiteY5" fmla="*/ 2949228 h 2949228"/>
                  <a:gd name="connsiteX6" fmla="*/ 124180 w 3073408"/>
                  <a:gd name="connsiteY6" fmla="*/ 1536704 h 2949228"/>
                  <a:gd name="connsiteX7" fmla="*/ 124180 w 3073408"/>
                  <a:gd name="connsiteY7" fmla="*/ 1536703 h 2949228"/>
                  <a:gd name="connsiteX8" fmla="*/ 0 w 3073408"/>
                  <a:gd name="connsiteY8" fmla="*/ 1536703 h 2949228"/>
                  <a:gd name="connsiteX9" fmla="*/ 7934 w 3073408"/>
                  <a:gd name="connsiteY9" fmla="*/ 1379585 h 2949228"/>
                  <a:gd name="connsiteX10" fmla="*/ 1536704 w 3073408"/>
                  <a:gd name="connsiteY10" fmla="*/ 0 h 2949228"/>
                  <a:gd name="connsiteX0" fmla="*/ 1536704 w 3073408"/>
                  <a:gd name="connsiteY0" fmla="*/ 0 h 1536704"/>
                  <a:gd name="connsiteX1" fmla="*/ 3065474 w 3073408"/>
                  <a:gd name="connsiteY1" fmla="*/ 1379585 h 1536704"/>
                  <a:gd name="connsiteX2" fmla="*/ 3073408 w 3073408"/>
                  <a:gd name="connsiteY2" fmla="*/ 1536703 h 1536704"/>
                  <a:gd name="connsiteX3" fmla="*/ 2949228 w 3073408"/>
                  <a:gd name="connsiteY3" fmla="*/ 1536703 h 1536704"/>
                  <a:gd name="connsiteX4" fmla="*/ 2949228 w 3073408"/>
                  <a:gd name="connsiteY4" fmla="*/ 1536704 h 1536704"/>
                  <a:gd name="connsiteX5" fmla="*/ 124180 w 3073408"/>
                  <a:gd name="connsiteY5" fmla="*/ 1536704 h 1536704"/>
                  <a:gd name="connsiteX6" fmla="*/ 124180 w 3073408"/>
                  <a:gd name="connsiteY6" fmla="*/ 1536703 h 1536704"/>
                  <a:gd name="connsiteX7" fmla="*/ 0 w 3073408"/>
                  <a:gd name="connsiteY7" fmla="*/ 1536703 h 1536704"/>
                  <a:gd name="connsiteX8" fmla="*/ 7934 w 3073408"/>
                  <a:gd name="connsiteY8" fmla="*/ 1379585 h 1536704"/>
                  <a:gd name="connsiteX9" fmla="*/ 1536704 w 3073408"/>
                  <a:gd name="connsiteY9" fmla="*/ 0 h 153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73408" h="1536704">
                    <a:moveTo>
                      <a:pt x="1536704" y="0"/>
                    </a:moveTo>
                    <a:cubicBezTo>
                      <a:pt x="2332359" y="0"/>
                      <a:pt x="2986780" y="604693"/>
                      <a:pt x="3065474" y="1379585"/>
                    </a:cubicBezTo>
                    <a:lnTo>
                      <a:pt x="3073408" y="1536703"/>
                    </a:lnTo>
                    <a:lnTo>
                      <a:pt x="2949228" y="1536703"/>
                    </a:lnTo>
                    <a:lnTo>
                      <a:pt x="2949228" y="1536704"/>
                    </a:lnTo>
                    <a:lnTo>
                      <a:pt x="124180" y="1536704"/>
                    </a:lnTo>
                    <a:lnTo>
                      <a:pt x="124180" y="1536703"/>
                    </a:lnTo>
                    <a:lnTo>
                      <a:pt x="0" y="1536703"/>
                    </a:lnTo>
                    <a:lnTo>
                      <a:pt x="7934" y="1379585"/>
                    </a:lnTo>
                    <a:cubicBezTo>
                      <a:pt x="86629" y="604693"/>
                      <a:pt x="741050" y="0"/>
                      <a:pt x="1536704" y="0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1592037" y="3946565"/>
              <a:ext cx="3073408" cy="1505110"/>
              <a:chOff x="2525905" y="2179178"/>
              <a:chExt cx="3073408" cy="1536704"/>
            </a:xfrm>
          </p:grpSpPr>
          <p:sp>
            <p:nvSpPr>
              <p:cNvPr id="25" name="任意多边形: 形状 24"/>
              <p:cNvSpPr/>
              <p:nvPr/>
            </p:nvSpPr>
            <p:spPr>
              <a:xfrm>
                <a:off x="2650085" y="2303359"/>
                <a:ext cx="2825048" cy="1412523"/>
              </a:xfrm>
              <a:custGeom>
                <a:avLst/>
                <a:gdLst>
                  <a:gd name="connsiteX0" fmla="*/ 1412524 w 2825048"/>
                  <a:gd name="connsiteY0" fmla="*/ 0 h 1412523"/>
                  <a:gd name="connsiteX1" fmla="*/ 2817755 w 2825048"/>
                  <a:gd name="connsiteY1" fmla="*/ 1268102 h 1412523"/>
                  <a:gd name="connsiteX2" fmla="*/ 2825048 w 2825048"/>
                  <a:gd name="connsiteY2" fmla="*/ 1412523 h 1412523"/>
                  <a:gd name="connsiteX3" fmla="*/ 0 w 2825048"/>
                  <a:gd name="connsiteY3" fmla="*/ 1412523 h 1412523"/>
                  <a:gd name="connsiteX4" fmla="*/ 7293 w 2825048"/>
                  <a:gd name="connsiteY4" fmla="*/ 1268102 h 1412523"/>
                  <a:gd name="connsiteX5" fmla="*/ 1412524 w 2825048"/>
                  <a:gd name="connsiteY5" fmla="*/ 0 h 14125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25048" h="1412523">
                    <a:moveTo>
                      <a:pt x="1412524" y="0"/>
                    </a:moveTo>
                    <a:cubicBezTo>
                      <a:pt x="2143882" y="0"/>
                      <a:pt x="2745420" y="555828"/>
                      <a:pt x="2817755" y="1268102"/>
                    </a:cubicBezTo>
                    <a:lnTo>
                      <a:pt x="2825048" y="1412523"/>
                    </a:lnTo>
                    <a:lnTo>
                      <a:pt x="0" y="1412523"/>
                    </a:lnTo>
                    <a:lnTo>
                      <a:pt x="7293" y="1268102"/>
                    </a:lnTo>
                    <a:cubicBezTo>
                      <a:pt x="79628" y="555828"/>
                      <a:pt x="681166" y="0"/>
                      <a:pt x="1412524" y="0"/>
                    </a:cubicBezTo>
                    <a:close/>
                  </a:path>
                </a:pathLst>
              </a:custGeom>
              <a:solidFill>
                <a:schemeClr val="tx1">
                  <a:lumMod val="20000"/>
                  <a:lumOff val="8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任意多边形: 形状 25"/>
              <p:cNvSpPr/>
              <p:nvPr/>
            </p:nvSpPr>
            <p:spPr>
              <a:xfrm>
                <a:off x="2525905" y="2179178"/>
                <a:ext cx="3073408" cy="1536704"/>
              </a:xfrm>
              <a:custGeom>
                <a:avLst/>
                <a:gdLst>
                  <a:gd name="connsiteX0" fmla="*/ 1536704 w 3073408"/>
                  <a:gd name="connsiteY0" fmla="*/ 0 h 2949228"/>
                  <a:gd name="connsiteX1" fmla="*/ 3065474 w 3073408"/>
                  <a:gd name="connsiteY1" fmla="*/ 1379585 h 2949228"/>
                  <a:gd name="connsiteX2" fmla="*/ 3073408 w 3073408"/>
                  <a:gd name="connsiteY2" fmla="*/ 1536703 h 2949228"/>
                  <a:gd name="connsiteX3" fmla="*/ 2949228 w 3073408"/>
                  <a:gd name="connsiteY3" fmla="*/ 1536703 h 2949228"/>
                  <a:gd name="connsiteX4" fmla="*/ 2949228 w 3073408"/>
                  <a:gd name="connsiteY4" fmla="*/ 1536704 h 2949228"/>
                  <a:gd name="connsiteX5" fmla="*/ 1536704 w 3073408"/>
                  <a:gd name="connsiteY5" fmla="*/ 2949228 h 2949228"/>
                  <a:gd name="connsiteX6" fmla="*/ 124180 w 3073408"/>
                  <a:gd name="connsiteY6" fmla="*/ 1536704 h 2949228"/>
                  <a:gd name="connsiteX7" fmla="*/ 124180 w 3073408"/>
                  <a:gd name="connsiteY7" fmla="*/ 1536703 h 2949228"/>
                  <a:gd name="connsiteX8" fmla="*/ 0 w 3073408"/>
                  <a:gd name="connsiteY8" fmla="*/ 1536703 h 2949228"/>
                  <a:gd name="connsiteX9" fmla="*/ 7934 w 3073408"/>
                  <a:gd name="connsiteY9" fmla="*/ 1379585 h 2949228"/>
                  <a:gd name="connsiteX10" fmla="*/ 1536704 w 3073408"/>
                  <a:gd name="connsiteY10" fmla="*/ 0 h 2949228"/>
                  <a:gd name="connsiteX0" fmla="*/ 1536704 w 3073408"/>
                  <a:gd name="connsiteY0" fmla="*/ 0 h 1536704"/>
                  <a:gd name="connsiteX1" fmla="*/ 3065474 w 3073408"/>
                  <a:gd name="connsiteY1" fmla="*/ 1379585 h 1536704"/>
                  <a:gd name="connsiteX2" fmla="*/ 3073408 w 3073408"/>
                  <a:gd name="connsiteY2" fmla="*/ 1536703 h 1536704"/>
                  <a:gd name="connsiteX3" fmla="*/ 2949228 w 3073408"/>
                  <a:gd name="connsiteY3" fmla="*/ 1536703 h 1536704"/>
                  <a:gd name="connsiteX4" fmla="*/ 2949228 w 3073408"/>
                  <a:gd name="connsiteY4" fmla="*/ 1536704 h 1536704"/>
                  <a:gd name="connsiteX5" fmla="*/ 124180 w 3073408"/>
                  <a:gd name="connsiteY5" fmla="*/ 1536704 h 1536704"/>
                  <a:gd name="connsiteX6" fmla="*/ 124180 w 3073408"/>
                  <a:gd name="connsiteY6" fmla="*/ 1536703 h 1536704"/>
                  <a:gd name="connsiteX7" fmla="*/ 0 w 3073408"/>
                  <a:gd name="connsiteY7" fmla="*/ 1536703 h 1536704"/>
                  <a:gd name="connsiteX8" fmla="*/ 7934 w 3073408"/>
                  <a:gd name="connsiteY8" fmla="*/ 1379585 h 1536704"/>
                  <a:gd name="connsiteX9" fmla="*/ 1536704 w 3073408"/>
                  <a:gd name="connsiteY9" fmla="*/ 0 h 153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73408" h="1536704">
                    <a:moveTo>
                      <a:pt x="1536704" y="0"/>
                    </a:moveTo>
                    <a:cubicBezTo>
                      <a:pt x="2332359" y="0"/>
                      <a:pt x="2986780" y="604693"/>
                      <a:pt x="3065474" y="1379585"/>
                    </a:cubicBezTo>
                    <a:lnTo>
                      <a:pt x="3073408" y="1536703"/>
                    </a:lnTo>
                    <a:lnTo>
                      <a:pt x="2949228" y="1536703"/>
                    </a:lnTo>
                    <a:lnTo>
                      <a:pt x="2949228" y="1536704"/>
                    </a:lnTo>
                    <a:lnTo>
                      <a:pt x="124180" y="1536704"/>
                    </a:lnTo>
                    <a:lnTo>
                      <a:pt x="124180" y="1536703"/>
                    </a:lnTo>
                    <a:lnTo>
                      <a:pt x="0" y="1536703"/>
                    </a:lnTo>
                    <a:lnTo>
                      <a:pt x="7934" y="1379585"/>
                    </a:lnTo>
                    <a:cubicBezTo>
                      <a:pt x="86629" y="604693"/>
                      <a:pt x="741050" y="0"/>
                      <a:pt x="1536704" y="0"/>
                    </a:cubicBezTo>
                    <a:close/>
                  </a:path>
                </a:pathLst>
              </a:custGeom>
              <a:noFill/>
              <a:ln w="9525"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706813" y="4222169"/>
              <a:ext cx="2852861" cy="1242171"/>
              <a:chOff x="2640681" y="2805953"/>
              <a:chExt cx="2852861" cy="1242171"/>
            </a:xfrm>
          </p:grpSpPr>
          <p:sp>
            <p:nvSpPr>
              <p:cNvPr id="20" name="任意多边形: 形状 19"/>
              <p:cNvSpPr>
                <a:spLocks/>
              </p:cNvSpPr>
              <p:nvPr/>
            </p:nvSpPr>
            <p:spPr bwMode="auto">
              <a:xfrm>
                <a:off x="4933416" y="3432164"/>
                <a:ext cx="560126" cy="615958"/>
              </a:xfrm>
              <a:custGeom>
                <a:avLst/>
                <a:gdLst>
                  <a:gd name="T0" fmla="*/ 120 w 132"/>
                  <a:gd name="T1" fmla="*/ 119 h 145"/>
                  <a:gd name="T2" fmla="*/ 97 w 132"/>
                  <a:gd name="T3" fmla="*/ 108 h 145"/>
                  <a:gd name="T4" fmla="*/ 90 w 132"/>
                  <a:gd name="T5" fmla="*/ 103 h 145"/>
                  <a:gd name="T6" fmla="*/ 99 w 132"/>
                  <a:gd name="T7" fmla="*/ 105 h 145"/>
                  <a:gd name="T8" fmla="*/ 95 w 132"/>
                  <a:gd name="T9" fmla="*/ 91 h 145"/>
                  <a:gd name="T10" fmla="*/ 106 w 132"/>
                  <a:gd name="T11" fmla="*/ 97 h 145"/>
                  <a:gd name="T12" fmla="*/ 101 w 132"/>
                  <a:gd name="T13" fmla="*/ 84 h 145"/>
                  <a:gd name="T14" fmla="*/ 109 w 132"/>
                  <a:gd name="T15" fmla="*/ 89 h 145"/>
                  <a:gd name="T16" fmla="*/ 106 w 132"/>
                  <a:gd name="T17" fmla="*/ 75 h 145"/>
                  <a:gd name="T18" fmla="*/ 117 w 132"/>
                  <a:gd name="T19" fmla="*/ 75 h 145"/>
                  <a:gd name="T20" fmla="*/ 108 w 132"/>
                  <a:gd name="T21" fmla="*/ 65 h 145"/>
                  <a:gd name="T22" fmla="*/ 120 w 132"/>
                  <a:gd name="T23" fmla="*/ 60 h 145"/>
                  <a:gd name="T24" fmla="*/ 106 w 132"/>
                  <a:gd name="T25" fmla="*/ 41 h 145"/>
                  <a:gd name="T26" fmla="*/ 70 w 132"/>
                  <a:gd name="T27" fmla="*/ 0 h 145"/>
                  <a:gd name="T28" fmla="*/ 65 w 132"/>
                  <a:gd name="T29" fmla="*/ 0 h 145"/>
                  <a:gd name="T30" fmla="*/ 60 w 132"/>
                  <a:gd name="T31" fmla="*/ 0 h 145"/>
                  <a:gd name="T32" fmla="*/ 23 w 132"/>
                  <a:gd name="T33" fmla="*/ 41 h 145"/>
                  <a:gd name="T34" fmla="*/ 10 w 132"/>
                  <a:gd name="T35" fmla="*/ 60 h 145"/>
                  <a:gd name="T36" fmla="*/ 22 w 132"/>
                  <a:gd name="T37" fmla="*/ 65 h 145"/>
                  <a:gd name="T38" fmla="*/ 13 w 132"/>
                  <a:gd name="T39" fmla="*/ 75 h 145"/>
                  <a:gd name="T40" fmla="*/ 24 w 132"/>
                  <a:gd name="T41" fmla="*/ 75 h 145"/>
                  <a:gd name="T42" fmla="*/ 20 w 132"/>
                  <a:gd name="T43" fmla="*/ 89 h 145"/>
                  <a:gd name="T44" fmla="*/ 29 w 132"/>
                  <a:gd name="T45" fmla="*/ 84 h 145"/>
                  <a:gd name="T46" fmla="*/ 23 w 132"/>
                  <a:gd name="T47" fmla="*/ 97 h 145"/>
                  <a:gd name="T48" fmla="*/ 34 w 132"/>
                  <a:gd name="T49" fmla="*/ 91 h 145"/>
                  <a:gd name="T50" fmla="*/ 31 w 132"/>
                  <a:gd name="T51" fmla="*/ 105 h 145"/>
                  <a:gd name="T52" fmla="*/ 40 w 132"/>
                  <a:gd name="T53" fmla="*/ 103 h 145"/>
                  <a:gd name="T54" fmla="*/ 32 w 132"/>
                  <a:gd name="T55" fmla="*/ 108 h 145"/>
                  <a:gd name="T56" fmla="*/ 7 w 132"/>
                  <a:gd name="T57" fmla="*/ 117 h 145"/>
                  <a:gd name="T58" fmla="*/ 0 w 132"/>
                  <a:gd name="T59" fmla="*/ 121 h 145"/>
                  <a:gd name="T60" fmla="*/ 0 w 132"/>
                  <a:gd name="T61" fmla="*/ 145 h 145"/>
                  <a:gd name="T62" fmla="*/ 65 w 132"/>
                  <a:gd name="T63" fmla="*/ 145 h 145"/>
                  <a:gd name="T64" fmla="*/ 130 w 132"/>
                  <a:gd name="T65" fmla="*/ 145 h 145"/>
                  <a:gd name="T66" fmla="*/ 130 w 132"/>
                  <a:gd name="T67" fmla="*/ 130 h 145"/>
                  <a:gd name="T68" fmla="*/ 120 w 132"/>
                  <a:gd name="T69" fmla="*/ 119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2" h="145">
                    <a:moveTo>
                      <a:pt x="120" y="119"/>
                    </a:moveTo>
                    <a:cubicBezTo>
                      <a:pt x="112" y="115"/>
                      <a:pt x="105" y="111"/>
                      <a:pt x="97" y="108"/>
                    </a:cubicBezTo>
                    <a:cubicBezTo>
                      <a:pt x="94" y="107"/>
                      <a:pt x="91" y="105"/>
                      <a:pt x="90" y="103"/>
                    </a:cubicBezTo>
                    <a:cubicBezTo>
                      <a:pt x="92" y="104"/>
                      <a:pt x="95" y="105"/>
                      <a:pt x="99" y="105"/>
                    </a:cubicBezTo>
                    <a:cubicBezTo>
                      <a:pt x="97" y="100"/>
                      <a:pt x="96" y="95"/>
                      <a:pt x="95" y="91"/>
                    </a:cubicBezTo>
                    <a:cubicBezTo>
                      <a:pt x="98" y="94"/>
                      <a:pt x="102" y="96"/>
                      <a:pt x="106" y="97"/>
                    </a:cubicBezTo>
                    <a:cubicBezTo>
                      <a:pt x="104" y="93"/>
                      <a:pt x="102" y="88"/>
                      <a:pt x="101" y="84"/>
                    </a:cubicBezTo>
                    <a:cubicBezTo>
                      <a:pt x="103" y="86"/>
                      <a:pt x="106" y="88"/>
                      <a:pt x="109" y="89"/>
                    </a:cubicBezTo>
                    <a:cubicBezTo>
                      <a:pt x="107" y="84"/>
                      <a:pt x="106" y="79"/>
                      <a:pt x="106" y="75"/>
                    </a:cubicBezTo>
                    <a:cubicBezTo>
                      <a:pt x="109" y="76"/>
                      <a:pt x="113" y="75"/>
                      <a:pt x="117" y="75"/>
                    </a:cubicBezTo>
                    <a:cubicBezTo>
                      <a:pt x="113" y="71"/>
                      <a:pt x="110" y="68"/>
                      <a:pt x="108" y="65"/>
                    </a:cubicBezTo>
                    <a:cubicBezTo>
                      <a:pt x="111" y="64"/>
                      <a:pt x="115" y="63"/>
                      <a:pt x="120" y="60"/>
                    </a:cubicBezTo>
                    <a:cubicBezTo>
                      <a:pt x="112" y="57"/>
                      <a:pt x="108" y="49"/>
                      <a:pt x="106" y="41"/>
                    </a:cubicBezTo>
                    <a:cubicBezTo>
                      <a:pt x="104" y="19"/>
                      <a:pt x="90" y="2"/>
                      <a:pt x="70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39" y="2"/>
                      <a:pt x="26" y="19"/>
                      <a:pt x="23" y="41"/>
                    </a:cubicBezTo>
                    <a:cubicBezTo>
                      <a:pt x="21" y="49"/>
                      <a:pt x="18" y="57"/>
                      <a:pt x="10" y="60"/>
                    </a:cubicBezTo>
                    <a:cubicBezTo>
                      <a:pt x="14" y="63"/>
                      <a:pt x="18" y="64"/>
                      <a:pt x="22" y="65"/>
                    </a:cubicBezTo>
                    <a:cubicBezTo>
                      <a:pt x="20" y="68"/>
                      <a:pt x="17" y="71"/>
                      <a:pt x="13" y="75"/>
                    </a:cubicBezTo>
                    <a:cubicBezTo>
                      <a:pt x="16" y="75"/>
                      <a:pt x="20" y="76"/>
                      <a:pt x="24" y="75"/>
                    </a:cubicBezTo>
                    <a:cubicBezTo>
                      <a:pt x="23" y="79"/>
                      <a:pt x="22" y="84"/>
                      <a:pt x="20" y="89"/>
                    </a:cubicBezTo>
                    <a:cubicBezTo>
                      <a:pt x="23" y="88"/>
                      <a:pt x="26" y="86"/>
                      <a:pt x="29" y="84"/>
                    </a:cubicBezTo>
                    <a:cubicBezTo>
                      <a:pt x="27" y="88"/>
                      <a:pt x="25" y="93"/>
                      <a:pt x="23" y="97"/>
                    </a:cubicBezTo>
                    <a:cubicBezTo>
                      <a:pt x="28" y="96"/>
                      <a:pt x="31" y="94"/>
                      <a:pt x="34" y="91"/>
                    </a:cubicBezTo>
                    <a:cubicBezTo>
                      <a:pt x="34" y="95"/>
                      <a:pt x="32" y="100"/>
                      <a:pt x="31" y="105"/>
                    </a:cubicBezTo>
                    <a:cubicBezTo>
                      <a:pt x="34" y="105"/>
                      <a:pt x="37" y="104"/>
                      <a:pt x="40" y="103"/>
                    </a:cubicBezTo>
                    <a:cubicBezTo>
                      <a:pt x="38" y="105"/>
                      <a:pt x="36" y="107"/>
                      <a:pt x="32" y="108"/>
                    </a:cubicBezTo>
                    <a:cubicBezTo>
                      <a:pt x="24" y="111"/>
                      <a:pt x="15" y="114"/>
                      <a:pt x="7" y="117"/>
                    </a:cubicBezTo>
                    <a:cubicBezTo>
                      <a:pt x="5" y="118"/>
                      <a:pt x="2" y="120"/>
                      <a:pt x="0" y="12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65" y="145"/>
                      <a:pt x="65" y="145"/>
                      <a:pt x="65" y="145"/>
                    </a:cubicBezTo>
                    <a:cubicBezTo>
                      <a:pt x="130" y="145"/>
                      <a:pt x="130" y="145"/>
                      <a:pt x="130" y="145"/>
                    </a:cubicBezTo>
                    <a:cubicBezTo>
                      <a:pt x="130" y="145"/>
                      <a:pt x="132" y="135"/>
                      <a:pt x="130" y="130"/>
                    </a:cubicBezTo>
                    <a:cubicBezTo>
                      <a:pt x="129" y="128"/>
                      <a:pt x="126" y="123"/>
                      <a:pt x="120" y="1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任意多边形: 形状 20"/>
              <p:cNvSpPr>
                <a:spLocks/>
              </p:cNvSpPr>
              <p:nvPr/>
            </p:nvSpPr>
            <p:spPr bwMode="auto">
              <a:xfrm>
                <a:off x="2640681" y="3370929"/>
                <a:ext cx="587142" cy="677194"/>
              </a:xfrm>
              <a:custGeom>
                <a:avLst/>
                <a:gdLst>
                  <a:gd name="T0" fmla="*/ 101 w 138"/>
                  <a:gd name="T1" fmla="*/ 124 h 159"/>
                  <a:gd name="T2" fmla="*/ 90 w 138"/>
                  <a:gd name="T3" fmla="*/ 109 h 159"/>
                  <a:gd name="T4" fmla="*/ 102 w 138"/>
                  <a:gd name="T5" fmla="*/ 92 h 159"/>
                  <a:gd name="T6" fmla="*/ 108 w 138"/>
                  <a:gd name="T7" fmla="*/ 88 h 159"/>
                  <a:gd name="T8" fmla="*/ 112 w 138"/>
                  <a:gd name="T9" fmla="*/ 79 h 159"/>
                  <a:gd name="T10" fmla="*/ 112 w 138"/>
                  <a:gd name="T11" fmla="*/ 68 h 159"/>
                  <a:gd name="T12" fmla="*/ 110 w 138"/>
                  <a:gd name="T13" fmla="*/ 61 h 159"/>
                  <a:gd name="T14" fmla="*/ 97 w 138"/>
                  <a:gd name="T15" fmla="*/ 30 h 159"/>
                  <a:gd name="T16" fmla="*/ 93 w 138"/>
                  <a:gd name="T17" fmla="*/ 26 h 159"/>
                  <a:gd name="T18" fmla="*/ 69 w 138"/>
                  <a:gd name="T19" fmla="*/ 1 h 159"/>
                  <a:gd name="T20" fmla="*/ 63 w 138"/>
                  <a:gd name="T21" fmla="*/ 3 h 159"/>
                  <a:gd name="T22" fmla="*/ 69 w 138"/>
                  <a:gd name="T23" fmla="*/ 9 h 159"/>
                  <a:gd name="T24" fmla="*/ 69 w 138"/>
                  <a:gd name="T25" fmla="*/ 15 h 159"/>
                  <a:gd name="T26" fmla="*/ 69 w 138"/>
                  <a:gd name="T27" fmla="*/ 15 h 159"/>
                  <a:gd name="T28" fmla="*/ 45 w 138"/>
                  <a:gd name="T29" fmla="*/ 9 h 159"/>
                  <a:gd name="T30" fmla="*/ 51 w 138"/>
                  <a:gd name="T31" fmla="*/ 22 h 159"/>
                  <a:gd name="T32" fmla="*/ 41 w 138"/>
                  <a:gd name="T33" fmla="*/ 12 h 159"/>
                  <a:gd name="T34" fmla="*/ 40 w 138"/>
                  <a:gd name="T35" fmla="*/ 31 h 159"/>
                  <a:gd name="T36" fmla="*/ 28 w 138"/>
                  <a:gd name="T37" fmla="*/ 59 h 159"/>
                  <a:gd name="T38" fmla="*/ 28 w 138"/>
                  <a:gd name="T39" fmla="*/ 61 h 159"/>
                  <a:gd name="T40" fmla="*/ 26 w 138"/>
                  <a:gd name="T41" fmla="*/ 68 h 159"/>
                  <a:gd name="T42" fmla="*/ 26 w 138"/>
                  <a:gd name="T43" fmla="*/ 79 h 159"/>
                  <a:gd name="T44" fmla="*/ 31 w 138"/>
                  <a:gd name="T45" fmla="*/ 88 h 159"/>
                  <a:gd name="T46" fmla="*/ 36 w 138"/>
                  <a:gd name="T47" fmla="*/ 92 h 159"/>
                  <a:gd name="T48" fmla="*/ 49 w 138"/>
                  <a:gd name="T49" fmla="*/ 109 h 159"/>
                  <a:gd name="T50" fmla="*/ 38 w 138"/>
                  <a:gd name="T51" fmla="*/ 124 h 159"/>
                  <a:gd name="T52" fmla="*/ 0 w 138"/>
                  <a:gd name="T53" fmla="*/ 142 h 159"/>
                  <a:gd name="T54" fmla="*/ 0 w 138"/>
                  <a:gd name="T55" fmla="*/ 159 h 159"/>
                  <a:gd name="T56" fmla="*/ 138 w 138"/>
                  <a:gd name="T57" fmla="*/ 159 h 159"/>
                  <a:gd name="T58" fmla="*/ 138 w 138"/>
                  <a:gd name="T59" fmla="*/ 141 h 159"/>
                  <a:gd name="T60" fmla="*/ 101 w 138"/>
                  <a:gd name="T61" fmla="*/ 124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8" h="159">
                    <a:moveTo>
                      <a:pt x="101" y="124"/>
                    </a:moveTo>
                    <a:cubicBezTo>
                      <a:pt x="93" y="121"/>
                      <a:pt x="91" y="116"/>
                      <a:pt x="90" y="109"/>
                    </a:cubicBezTo>
                    <a:cubicBezTo>
                      <a:pt x="95" y="105"/>
                      <a:pt x="99" y="99"/>
                      <a:pt x="102" y="92"/>
                    </a:cubicBezTo>
                    <a:cubicBezTo>
                      <a:pt x="105" y="92"/>
                      <a:pt x="107" y="90"/>
                      <a:pt x="108" y="88"/>
                    </a:cubicBezTo>
                    <a:cubicBezTo>
                      <a:pt x="110" y="86"/>
                      <a:pt x="111" y="82"/>
                      <a:pt x="112" y="79"/>
                    </a:cubicBezTo>
                    <a:cubicBezTo>
                      <a:pt x="113" y="75"/>
                      <a:pt x="113" y="71"/>
                      <a:pt x="112" y="68"/>
                    </a:cubicBezTo>
                    <a:cubicBezTo>
                      <a:pt x="112" y="65"/>
                      <a:pt x="111" y="63"/>
                      <a:pt x="110" y="61"/>
                    </a:cubicBezTo>
                    <a:cubicBezTo>
                      <a:pt x="109" y="49"/>
                      <a:pt x="104" y="38"/>
                      <a:pt x="97" y="30"/>
                    </a:cubicBezTo>
                    <a:cubicBezTo>
                      <a:pt x="96" y="29"/>
                      <a:pt x="94" y="27"/>
                      <a:pt x="93" y="26"/>
                    </a:cubicBezTo>
                    <a:cubicBezTo>
                      <a:pt x="98" y="12"/>
                      <a:pt x="86" y="0"/>
                      <a:pt x="69" y="1"/>
                    </a:cubicBezTo>
                    <a:cubicBezTo>
                      <a:pt x="67" y="2"/>
                      <a:pt x="65" y="2"/>
                      <a:pt x="63" y="3"/>
                    </a:cubicBezTo>
                    <a:cubicBezTo>
                      <a:pt x="65" y="4"/>
                      <a:pt x="68" y="6"/>
                      <a:pt x="69" y="9"/>
                    </a:cubicBezTo>
                    <a:cubicBezTo>
                      <a:pt x="70" y="11"/>
                      <a:pt x="70" y="13"/>
                      <a:pt x="69" y="15"/>
                    </a:cubicBezTo>
                    <a:cubicBezTo>
                      <a:pt x="69" y="15"/>
                      <a:pt x="69" y="15"/>
                      <a:pt x="69" y="15"/>
                    </a:cubicBezTo>
                    <a:cubicBezTo>
                      <a:pt x="63" y="0"/>
                      <a:pt x="45" y="4"/>
                      <a:pt x="45" y="9"/>
                    </a:cubicBezTo>
                    <a:cubicBezTo>
                      <a:pt x="49" y="13"/>
                      <a:pt x="51" y="16"/>
                      <a:pt x="51" y="22"/>
                    </a:cubicBezTo>
                    <a:cubicBezTo>
                      <a:pt x="45" y="22"/>
                      <a:pt x="43" y="18"/>
                      <a:pt x="41" y="12"/>
                    </a:cubicBezTo>
                    <a:cubicBezTo>
                      <a:pt x="39" y="19"/>
                      <a:pt x="38" y="25"/>
                      <a:pt x="40" y="31"/>
                    </a:cubicBezTo>
                    <a:cubicBezTo>
                      <a:pt x="34" y="38"/>
                      <a:pt x="29" y="49"/>
                      <a:pt x="28" y="59"/>
                    </a:cubicBezTo>
                    <a:cubicBezTo>
                      <a:pt x="28" y="60"/>
                      <a:pt x="28" y="60"/>
                      <a:pt x="28" y="61"/>
                    </a:cubicBezTo>
                    <a:cubicBezTo>
                      <a:pt x="27" y="63"/>
                      <a:pt x="27" y="65"/>
                      <a:pt x="26" y="68"/>
                    </a:cubicBezTo>
                    <a:cubicBezTo>
                      <a:pt x="26" y="71"/>
                      <a:pt x="26" y="75"/>
                      <a:pt x="26" y="79"/>
                    </a:cubicBezTo>
                    <a:cubicBezTo>
                      <a:pt x="27" y="82"/>
                      <a:pt x="29" y="86"/>
                      <a:pt x="31" y="88"/>
                    </a:cubicBezTo>
                    <a:cubicBezTo>
                      <a:pt x="32" y="90"/>
                      <a:pt x="34" y="92"/>
                      <a:pt x="36" y="92"/>
                    </a:cubicBezTo>
                    <a:cubicBezTo>
                      <a:pt x="39" y="99"/>
                      <a:pt x="43" y="105"/>
                      <a:pt x="49" y="109"/>
                    </a:cubicBezTo>
                    <a:cubicBezTo>
                      <a:pt x="48" y="116"/>
                      <a:pt x="45" y="121"/>
                      <a:pt x="38" y="124"/>
                    </a:cubicBezTo>
                    <a:cubicBezTo>
                      <a:pt x="25" y="129"/>
                      <a:pt x="8" y="132"/>
                      <a:pt x="0" y="142"/>
                    </a:cubicBezTo>
                    <a:cubicBezTo>
                      <a:pt x="0" y="159"/>
                      <a:pt x="0" y="159"/>
                      <a:pt x="0" y="159"/>
                    </a:cubicBezTo>
                    <a:cubicBezTo>
                      <a:pt x="138" y="159"/>
                      <a:pt x="138" y="159"/>
                      <a:pt x="138" y="159"/>
                    </a:cubicBezTo>
                    <a:cubicBezTo>
                      <a:pt x="138" y="141"/>
                      <a:pt x="138" y="141"/>
                      <a:pt x="138" y="141"/>
                    </a:cubicBezTo>
                    <a:cubicBezTo>
                      <a:pt x="130" y="132"/>
                      <a:pt x="114" y="129"/>
                      <a:pt x="101" y="1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任意多边形: 形状 21"/>
              <p:cNvSpPr>
                <a:spLocks/>
              </p:cNvSpPr>
              <p:nvPr/>
            </p:nvSpPr>
            <p:spPr bwMode="auto">
              <a:xfrm>
                <a:off x="3227823" y="3376333"/>
                <a:ext cx="556524" cy="671791"/>
              </a:xfrm>
              <a:custGeom>
                <a:avLst/>
                <a:gdLst>
                  <a:gd name="T0" fmla="*/ 112 w 131"/>
                  <a:gd name="T1" fmla="*/ 128 h 158"/>
                  <a:gd name="T2" fmla="*/ 111 w 131"/>
                  <a:gd name="T3" fmla="*/ 127 h 158"/>
                  <a:gd name="T4" fmla="*/ 105 w 131"/>
                  <a:gd name="T5" fmla="*/ 95 h 158"/>
                  <a:gd name="T6" fmla="*/ 104 w 131"/>
                  <a:gd name="T7" fmla="*/ 96 h 158"/>
                  <a:gd name="T8" fmla="*/ 68 w 131"/>
                  <a:gd name="T9" fmla="*/ 0 h 158"/>
                  <a:gd name="T10" fmla="*/ 35 w 131"/>
                  <a:gd name="T11" fmla="*/ 101 h 158"/>
                  <a:gd name="T12" fmla="*/ 47 w 131"/>
                  <a:gd name="T13" fmla="*/ 111 h 158"/>
                  <a:gd name="T14" fmla="*/ 36 w 131"/>
                  <a:gd name="T15" fmla="*/ 124 h 158"/>
                  <a:gd name="T16" fmla="*/ 0 w 131"/>
                  <a:gd name="T17" fmla="*/ 140 h 158"/>
                  <a:gd name="T18" fmla="*/ 0 w 131"/>
                  <a:gd name="T19" fmla="*/ 158 h 158"/>
                  <a:gd name="T20" fmla="*/ 131 w 131"/>
                  <a:gd name="T21" fmla="*/ 158 h 158"/>
                  <a:gd name="T22" fmla="*/ 131 w 131"/>
                  <a:gd name="T23" fmla="*/ 136 h 158"/>
                  <a:gd name="T24" fmla="*/ 112 w 131"/>
                  <a:gd name="T25" fmla="*/ 12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1" h="158">
                    <a:moveTo>
                      <a:pt x="112" y="128"/>
                    </a:moveTo>
                    <a:cubicBezTo>
                      <a:pt x="112" y="128"/>
                      <a:pt x="112" y="127"/>
                      <a:pt x="111" y="127"/>
                    </a:cubicBezTo>
                    <a:cubicBezTo>
                      <a:pt x="105" y="117"/>
                      <a:pt x="91" y="112"/>
                      <a:pt x="105" y="95"/>
                    </a:cubicBezTo>
                    <a:cubicBezTo>
                      <a:pt x="105" y="96"/>
                      <a:pt x="105" y="96"/>
                      <a:pt x="104" y="96"/>
                    </a:cubicBezTo>
                    <a:cubicBezTo>
                      <a:pt x="131" y="63"/>
                      <a:pt x="104" y="0"/>
                      <a:pt x="68" y="0"/>
                    </a:cubicBezTo>
                    <a:cubicBezTo>
                      <a:pt x="30" y="0"/>
                      <a:pt x="1" y="70"/>
                      <a:pt x="35" y="101"/>
                    </a:cubicBezTo>
                    <a:cubicBezTo>
                      <a:pt x="39" y="105"/>
                      <a:pt x="43" y="108"/>
                      <a:pt x="47" y="111"/>
                    </a:cubicBezTo>
                    <a:cubicBezTo>
                      <a:pt x="46" y="116"/>
                      <a:pt x="43" y="121"/>
                      <a:pt x="36" y="124"/>
                    </a:cubicBezTo>
                    <a:cubicBezTo>
                      <a:pt x="24" y="129"/>
                      <a:pt x="8" y="131"/>
                      <a:pt x="0" y="140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131" y="158"/>
                      <a:pt x="131" y="158"/>
                      <a:pt x="131" y="158"/>
                    </a:cubicBezTo>
                    <a:cubicBezTo>
                      <a:pt x="131" y="136"/>
                      <a:pt x="131" y="136"/>
                      <a:pt x="131" y="136"/>
                    </a:cubicBezTo>
                    <a:cubicBezTo>
                      <a:pt x="126" y="133"/>
                      <a:pt x="119" y="130"/>
                      <a:pt x="112" y="12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任意多边形: 形状 22"/>
              <p:cNvSpPr>
                <a:spLocks/>
              </p:cNvSpPr>
              <p:nvPr/>
            </p:nvSpPr>
            <p:spPr bwMode="auto">
              <a:xfrm>
                <a:off x="3784347" y="3401547"/>
                <a:ext cx="556524" cy="646577"/>
              </a:xfrm>
              <a:custGeom>
                <a:avLst/>
                <a:gdLst>
                  <a:gd name="T0" fmla="*/ 121 w 131"/>
                  <a:gd name="T1" fmla="*/ 123 h 152"/>
                  <a:gd name="T2" fmla="*/ 110 w 131"/>
                  <a:gd name="T3" fmla="*/ 119 h 152"/>
                  <a:gd name="T4" fmla="*/ 108 w 131"/>
                  <a:gd name="T5" fmla="*/ 119 h 152"/>
                  <a:gd name="T6" fmla="*/ 110 w 131"/>
                  <a:gd name="T7" fmla="*/ 117 h 152"/>
                  <a:gd name="T8" fmla="*/ 120 w 131"/>
                  <a:gd name="T9" fmla="*/ 94 h 152"/>
                  <a:gd name="T10" fmla="*/ 110 w 131"/>
                  <a:gd name="T11" fmla="*/ 99 h 152"/>
                  <a:gd name="T12" fmla="*/ 110 w 131"/>
                  <a:gd name="T13" fmla="*/ 94 h 152"/>
                  <a:gd name="T14" fmla="*/ 117 w 131"/>
                  <a:gd name="T15" fmla="*/ 70 h 152"/>
                  <a:gd name="T16" fmla="*/ 110 w 131"/>
                  <a:gd name="T17" fmla="*/ 34 h 152"/>
                  <a:gd name="T18" fmla="*/ 100 w 131"/>
                  <a:gd name="T19" fmla="*/ 17 h 152"/>
                  <a:gd name="T20" fmla="*/ 89 w 131"/>
                  <a:gd name="T21" fmla="*/ 7 h 152"/>
                  <a:gd name="T22" fmla="*/ 79 w 131"/>
                  <a:gd name="T23" fmla="*/ 2 h 152"/>
                  <a:gd name="T24" fmla="*/ 74 w 131"/>
                  <a:gd name="T25" fmla="*/ 1 h 152"/>
                  <a:gd name="T26" fmla="*/ 67 w 131"/>
                  <a:gd name="T27" fmla="*/ 0 h 152"/>
                  <a:gd name="T28" fmla="*/ 66 w 131"/>
                  <a:gd name="T29" fmla="*/ 0 h 152"/>
                  <a:gd name="T30" fmla="*/ 60 w 131"/>
                  <a:gd name="T31" fmla="*/ 0 h 152"/>
                  <a:gd name="T32" fmla="*/ 55 w 131"/>
                  <a:gd name="T33" fmla="*/ 2 h 152"/>
                  <a:gd name="T34" fmla="*/ 44 w 131"/>
                  <a:gd name="T35" fmla="*/ 7 h 152"/>
                  <a:gd name="T36" fmla="*/ 34 w 131"/>
                  <a:gd name="T37" fmla="*/ 16 h 152"/>
                  <a:gd name="T38" fmla="*/ 24 w 131"/>
                  <a:gd name="T39" fmla="*/ 33 h 152"/>
                  <a:gd name="T40" fmla="*/ 17 w 131"/>
                  <a:gd name="T41" fmla="*/ 70 h 152"/>
                  <a:gd name="T42" fmla="*/ 24 w 131"/>
                  <a:gd name="T43" fmla="*/ 93 h 152"/>
                  <a:gd name="T44" fmla="*/ 24 w 131"/>
                  <a:gd name="T45" fmla="*/ 99 h 152"/>
                  <a:gd name="T46" fmla="*/ 14 w 131"/>
                  <a:gd name="T47" fmla="*/ 94 h 152"/>
                  <a:gd name="T48" fmla="*/ 24 w 131"/>
                  <a:gd name="T49" fmla="*/ 116 h 152"/>
                  <a:gd name="T50" fmla="*/ 26 w 131"/>
                  <a:gd name="T51" fmla="*/ 119 h 152"/>
                  <a:gd name="T52" fmla="*/ 24 w 131"/>
                  <a:gd name="T53" fmla="*/ 119 h 152"/>
                  <a:gd name="T54" fmla="*/ 13 w 131"/>
                  <a:gd name="T55" fmla="*/ 123 h 152"/>
                  <a:gd name="T56" fmla="*/ 3 w 131"/>
                  <a:gd name="T57" fmla="*/ 128 h 152"/>
                  <a:gd name="T58" fmla="*/ 0 w 131"/>
                  <a:gd name="T59" fmla="*/ 130 h 152"/>
                  <a:gd name="T60" fmla="*/ 0 w 131"/>
                  <a:gd name="T61" fmla="*/ 152 h 152"/>
                  <a:gd name="T62" fmla="*/ 131 w 131"/>
                  <a:gd name="T63" fmla="*/ 152 h 152"/>
                  <a:gd name="T64" fmla="*/ 131 w 131"/>
                  <a:gd name="T65" fmla="*/ 128 h 152"/>
                  <a:gd name="T66" fmla="*/ 121 w 131"/>
                  <a:gd name="T67" fmla="*/ 123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31" h="152">
                    <a:moveTo>
                      <a:pt x="121" y="123"/>
                    </a:moveTo>
                    <a:cubicBezTo>
                      <a:pt x="117" y="122"/>
                      <a:pt x="114" y="120"/>
                      <a:pt x="110" y="119"/>
                    </a:cubicBezTo>
                    <a:cubicBezTo>
                      <a:pt x="108" y="119"/>
                      <a:pt x="108" y="119"/>
                      <a:pt x="108" y="119"/>
                    </a:cubicBezTo>
                    <a:cubicBezTo>
                      <a:pt x="109" y="118"/>
                      <a:pt x="110" y="117"/>
                      <a:pt x="110" y="117"/>
                    </a:cubicBezTo>
                    <a:cubicBezTo>
                      <a:pt x="115" y="111"/>
                      <a:pt x="119" y="104"/>
                      <a:pt x="120" y="94"/>
                    </a:cubicBezTo>
                    <a:cubicBezTo>
                      <a:pt x="115" y="97"/>
                      <a:pt x="112" y="99"/>
                      <a:pt x="110" y="99"/>
                    </a:cubicBezTo>
                    <a:cubicBezTo>
                      <a:pt x="106" y="101"/>
                      <a:pt x="108" y="99"/>
                      <a:pt x="110" y="94"/>
                    </a:cubicBezTo>
                    <a:cubicBezTo>
                      <a:pt x="113" y="89"/>
                      <a:pt x="116" y="81"/>
                      <a:pt x="117" y="70"/>
                    </a:cubicBezTo>
                    <a:cubicBezTo>
                      <a:pt x="118" y="60"/>
                      <a:pt x="116" y="46"/>
                      <a:pt x="110" y="34"/>
                    </a:cubicBezTo>
                    <a:cubicBezTo>
                      <a:pt x="108" y="28"/>
                      <a:pt x="104" y="22"/>
                      <a:pt x="100" y="17"/>
                    </a:cubicBezTo>
                    <a:cubicBezTo>
                      <a:pt x="97" y="13"/>
                      <a:pt x="93" y="10"/>
                      <a:pt x="89" y="7"/>
                    </a:cubicBezTo>
                    <a:cubicBezTo>
                      <a:pt x="86" y="5"/>
                      <a:pt x="83" y="3"/>
                      <a:pt x="79" y="2"/>
                    </a:cubicBezTo>
                    <a:cubicBezTo>
                      <a:pt x="77" y="1"/>
                      <a:pt x="76" y="1"/>
                      <a:pt x="74" y="1"/>
                    </a:cubicBezTo>
                    <a:cubicBezTo>
                      <a:pt x="72" y="0"/>
                      <a:pt x="69" y="0"/>
                      <a:pt x="67" y="0"/>
                    </a:cubicBezTo>
                    <a:cubicBezTo>
                      <a:pt x="67" y="0"/>
                      <a:pt x="67" y="0"/>
                      <a:pt x="66" y="0"/>
                    </a:cubicBezTo>
                    <a:cubicBezTo>
                      <a:pt x="64" y="0"/>
                      <a:pt x="62" y="0"/>
                      <a:pt x="60" y="0"/>
                    </a:cubicBezTo>
                    <a:cubicBezTo>
                      <a:pt x="58" y="1"/>
                      <a:pt x="57" y="1"/>
                      <a:pt x="55" y="2"/>
                    </a:cubicBezTo>
                    <a:cubicBezTo>
                      <a:pt x="51" y="3"/>
                      <a:pt x="48" y="4"/>
                      <a:pt x="44" y="7"/>
                    </a:cubicBezTo>
                    <a:cubicBezTo>
                      <a:pt x="41" y="9"/>
                      <a:pt x="37" y="12"/>
                      <a:pt x="34" y="16"/>
                    </a:cubicBezTo>
                    <a:cubicBezTo>
                      <a:pt x="30" y="21"/>
                      <a:pt x="26" y="27"/>
                      <a:pt x="24" y="33"/>
                    </a:cubicBezTo>
                    <a:cubicBezTo>
                      <a:pt x="18" y="46"/>
                      <a:pt x="16" y="59"/>
                      <a:pt x="17" y="70"/>
                    </a:cubicBezTo>
                    <a:cubicBezTo>
                      <a:pt x="18" y="80"/>
                      <a:pt x="21" y="88"/>
                      <a:pt x="24" y="93"/>
                    </a:cubicBezTo>
                    <a:cubicBezTo>
                      <a:pt x="26" y="99"/>
                      <a:pt x="28" y="102"/>
                      <a:pt x="24" y="99"/>
                    </a:cubicBezTo>
                    <a:cubicBezTo>
                      <a:pt x="22" y="98"/>
                      <a:pt x="19" y="97"/>
                      <a:pt x="14" y="94"/>
                    </a:cubicBezTo>
                    <a:cubicBezTo>
                      <a:pt x="16" y="103"/>
                      <a:pt x="19" y="111"/>
                      <a:pt x="24" y="116"/>
                    </a:cubicBezTo>
                    <a:cubicBezTo>
                      <a:pt x="24" y="117"/>
                      <a:pt x="25" y="118"/>
                      <a:pt x="26" y="119"/>
                    </a:cubicBezTo>
                    <a:cubicBezTo>
                      <a:pt x="24" y="119"/>
                      <a:pt x="24" y="119"/>
                      <a:pt x="24" y="119"/>
                    </a:cubicBezTo>
                    <a:cubicBezTo>
                      <a:pt x="20" y="120"/>
                      <a:pt x="17" y="122"/>
                      <a:pt x="13" y="123"/>
                    </a:cubicBezTo>
                    <a:cubicBezTo>
                      <a:pt x="9" y="124"/>
                      <a:pt x="6" y="126"/>
                      <a:pt x="3" y="128"/>
                    </a:cubicBezTo>
                    <a:cubicBezTo>
                      <a:pt x="2" y="129"/>
                      <a:pt x="1" y="130"/>
                      <a:pt x="0" y="130"/>
                    </a:cubicBezTo>
                    <a:cubicBezTo>
                      <a:pt x="0" y="152"/>
                      <a:pt x="0" y="152"/>
                      <a:pt x="0" y="152"/>
                    </a:cubicBezTo>
                    <a:cubicBezTo>
                      <a:pt x="131" y="152"/>
                      <a:pt x="131" y="152"/>
                      <a:pt x="131" y="152"/>
                    </a:cubicBezTo>
                    <a:cubicBezTo>
                      <a:pt x="131" y="128"/>
                      <a:pt x="131" y="128"/>
                      <a:pt x="131" y="128"/>
                    </a:cubicBezTo>
                    <a:cubicBezTo>
                      <a:pt x="128" y="126"/>
                      <a:pt x="125" y="124"/>
                      <a:pt x="121" y="1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任意多边形: 形状 23"/>
              <p:cNvSpPr>
                <a:spLocks/>
              </p:cNvSpPr>
              <p:nvPr/>
            </p:nvSpPr>
            <p:spPr bwMode="auto">
              <a:xfrm>
                <a:off x="4117134" y="2805953"/>
                <a:ext cx="1037243" cy="1242169"/>
              </a:xfrm>
              <a:custGeom>
                <a:avLst/>
                <a:gdLst>
                  <a:gd name="T0" fmla="*/ 103 w 139"/>
                  <a:gd name="T1" fmla="*/ 128 h 167"/>
                  <a:gd name="T2" fmla="*/ 92 w 139"/>
                  <a:gd name="T3" fmla="*/ 113 h 167"/>
                  <a:gd name="T4" fmla="*/ 104 w 139"/>
                  <a:gd name="T5" fmla="*/ 95 h 167"/>
                  <a:gd name="T6" fmla="*/ 110 w 139"/>
                  <a:gd name="T7" fmla="*/ 91 h 167"/>
                  <a:gd name="T8" fmla="*/ 114 w 139"/>
                  <a:gd name="T9" fmla="*/ 81 h 167"/>
                  <a:gd name="T10" fmla="*/ 115 w 139"/>
                  <a:gd name="T11" fmla="*/ 70 h 167"/>
                  <a:gd name="T12" fmla="*/ 112 w 139"/>
                  <a:gd name="T13" fmla="*/ 63 h 167"/>
                  <a:gd name="T14" fmla="*/ 99 w 139"/>
                  <a:gd name="T15" fmla="*/ 31 h 167"/>
                  <a:gd name="T16" fmla="*/ 83 w 139"/>
                  <a:gd name="T17" fmla="*/ 19 h 167"/>
                  <a:gd name="T18" fmla="*/ 81 w 139"/>
                  <a:gd name="T19" fmla="*/ 2 h 167"/>
                  <a:gd name="T20" fmla="*/ 77 w 139"/>
                  <a:gd name="T21" fmla="*/ 14 h 167"/>
                  <a:gd name="T22" fmla="*/ 69 w 139"/>
                  <a:gd name="T23" fmla="*/ 0 h 167"/>
                  <a:gd name="T24" fmla="*/ 46 w 139"/>
                  <a:gd name="T25" fmla="*/ 27 h 167"/>
                  <a:gd name="T26" fmla="*/ 28 w 139"/>
                  <a:gd name="T27" fmla="*/ 61 h 167"/>
                  <a:gd name="T28" fmla="*/ 28 w 139"/>
                  <a:gd name="T29" fmla="*/ 63 h 167"/>
                  <a:gd name="T30" fmla="*/ 26 w 139"/>
                  <a:gd name="T31" fmla="*/ 70 h 167"/>
                  <a:gd name="T32" fmla="*/ 26 w 139"/>
                  <a:gd name="T33" fmla="*/ 81 h 167"/>
                  <a:gd name="T34" fmla="*/ 30 w 139"/>
                  <a:gd name="T35" fmla="*/ 91 h 167"/>
                  <a:gd name="T36" fmla="*/ 36 w 139"/>
                  <a:gd name="T37" fmla="*/ 95 h 167"/>
                  <a:gd name="T38" fmla="*/ 49 w 139"/>
                  <a:gd name="T39" fmla="*/ 113 h 167"/>
                  <a:gd name="T40" fmla="*/ 37 w 139"/>
                  <a:gd name="T41" fmla="*/ 128 h 167"/>
                  <a:gd name="T42" fmla="*/ 1 w 139"/>
                  <a:gd name="T43" fmla="*/ 144 h 167"/>
                  <a:gd name="T44" fmla="*/ 0 w 139"/>
                  <a:gd name="T45" fmla="*/ 143 h 167"/>
                  <a:gd name="T46" fmla="*/ 0 w 139"/>
                  <a:gd name="T47" fmla="*/ 167 h 167"/>
                  <a:gd name="T48" fmla="*/ 139 w 139"/>
                  <a:gd name="T49" fmla="*/ 167 h 167"/>
                  <a:gd name="T50" fmla="*/ 139 w 139"/>
                  <a:gd name="T51" fmla="*/ 143 h 167"/>
                  <a:gd name="T52" fmla="*/ 103 w 139"/>
                  <a:gd name="T53" fmla="*/ 128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39" h="167">
                    <a:moveTo>
                      <a:pt x="103" y="128"/>
                    </a:moveTo>
                    <a:cubicBezTo>
                      <a:pt x="95" y="125"/>
                      <a:pt x="92" y="119"/>
                      <a:pt x="92" y="113"/>
                    </a:cubicBezTo>
                    <a:cubicBezTo>
                      <a:pt x="97" y="108"/>
                      <a:pt x="101" y="102"/>
                      <a:pt x="104" y="95"/>
                    </a:cubicBezTo>
                    <a:cubicBezTo>
                      <a:pt x="107" y="95"/>
                      <a:pt x="109" y="93"/>
                      <a:pt x="110" y="91"/>
                    </a:cubicBezTo>
                    <a:cubicBezTo>
                      <a:pt x="112" y="88"/>
                      <a:pt x="114" y="85"/>
                      <a:pt x="114" y="81"/>
                    </a:cubicBezTo>
                    <a:cubicBezTo>
                      <a:pt x="115" y="77"/>
                      <a:pt x="115" y="74"/>
                      <a:pt x="115" y="70"/>
                    </a:cubicBezTo>
                    <a:cubicBezTo>
                      <a:pt x="114" y="67"/>
                      <a:pt x="114" y="65"/>
                      <a:pt x="112" y="63"/>
                    </a:cubicBezTo>
                    <a:cubicBezTo>
                      <a:pt x="111" y="50"/>
                      <a:pt x="106" y="39"/>
                      <a:pt x="99" y="31"/>
                    </a:cubicBezTo>
                    <a:cubicBezTo>
                      <a:pt x="95" y="27"/>
                      <a:pt x="90" y="22"/>
                      <a:pt x="83" y="19"/>
                    </a:cubicBezTo>
                    <a:cubicBezTo>
                      <a:pt x="87" y="12"/>
                      <a:pt x="84" y="4"/>
                      <a:pt x="81" y="2"/>
                    </a:cubicBezTo>
                    <a:cubicBezTo>
                      <a:pt x="81" y="8"/>
                      <a:pt x="79" y="12"/>
                      <a:pt x="77" y="14"/>
                    </a:cubicBezTo>
                    <a:cubicBezTo>
                      <a:pt x="77" y="7"/>
                      <a:pt x="73" y="0"/>
                      <a:pt x="69" y="0"/>
                    </a:cubicBezTo>
                    <a:cubicBezTo>
                      <a:pt x="73" y="12"/>
                      <a:pt x="53" y="20"/>
                      <a:pt x="46" y="27"/>
                    </a:cubicBezTo>
                    <a:cubicBezTo>
                      <a:pt x="37" y="35"/>
                      <a:pt x="29" y="47"/>
                      <a:pt x="28" y="61"/>
                    </a:cubicBezTo>
                    <a:cubicBezTo>
                      <a:pt x="28" y="62"/>
                      <a:pt x="28" y="62"/>
                      <a:pt x="28" y="63"/>
                    </a:cubicBezTo>
                    <a:cubicBezTo>
                      <a:pt x="27" y="65"/>
                      <a:pt x="26" y="67"/>
                      <a:pt x="26" y="70"/>
                    </a:cubicBezTo>
                    <a:cubicBezTo>
                      <a:pt x="25" y="74"/>
                      <a:pt x="25" y="77"/>
                      <a:pt x="26" y="81"/>
                    </a:cubicBezTo>
                    <a:cubicBezTo>
                      <a:pt x="27" y="85"/>
                      <a:pt x="28" y="88"/>
                      <a:pt x="30" y="91"/>
                    </a:cubicBezTo>
                    <a:cubicBezTo>
                      <a:pt x="32" y="93"/>
                      <a:pt x="34" y="95"/>
                      <a:pt x="36" y="95"/>
                    </a:cubicBezTo>
                    <a:cubicBezTo>
                      <a:pt x="39" y="102"/>
                      <a:pt x="44" y="108"/>
                      <a:pt x="49" y="113"/>
                    </a:cubicBezTo>
                    <a:cubicBezTo>
                      <a:pt x="48" y="119"/>
                      <a:pt x="45" y="125"/>
                      <a:pt x="37" y="128"/>
                    </a:cubicBezTo>
                    <a:cubicBezTo>
                      <a:pt x="25" y="133"/>
                      <a:pt x="10" y="136"/>
                      <a:pt x="1" y="144"/>
                    </a:cubicBezTo>
                    <a:cubicBezTo>
                      <a:pt x="1" y="144"/>
                      <a:pt x="0" y="143"/>
                      <a:pt x="0" y="143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139" y="167"/>
                      <a:pt x="139" y="167"/>
                      <a:pt x="139" y="167"/>
                    </a:cubicBezTo>
                    <a:cubicBezTo>
                      <a:pt x="139" y="143"/>
                      <a:pt x="139" y="143"/>
                      <a:pt x="139" y="143"/>
                    </a:cubicBezTo>
                    <a:cubicBezTo>
                      <a:pt x="130" y="135"/>
                      <a:pt x="115" y="133"/>
                      <a:pt x="103" y="1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5" name="任意多边形: 形状 14"/>
            <p:cNvSpPr>
              <a:spLocks/>
            </p:cNvSpPr>
            <p:nvPr/>
          </p:nvSpPr>
          <p:spPr bwMode="auto">
            <a:xfrm>
              <a:off x="7941833" y="4222170"/>
              <a:ext cx="1037243" cy="1242169"/>
            </a:xfrm>
            <a:custGeom>
              <a:avLst/>
              <a:gdLst>
                <a:gd name="T0" fmla="*/ 103 w 139"/>
                <a:gd name="T1" fmla="*/ 128 h 167"/>
                <a:gd name="T2" fmla="*/ 92 w 139"/>
                <a:gd name="T3" fmla="*/ 113 h 167"/>
                <a:gd name="T4" fmla="*/ 104 w 139"/>
                <a:gd name="T5" fmla="*/ 95 h 167"/>
                <a:gd name="T6" fmla="*/ 110 w 139"/>
                <a:gd name="T7" fmla="*/ 91 h 167"/>
                <a:gd name="T8" fmla="*/ 114 w 139"/>
                <a:gd name="T9" fmla="*/ 81 h 167"/>
                <a:gd name="T10" fmla="*/ 115 w 139"/>
                <a:gd name="T11" fmla="*/ 70 h 167"/>
                <a:gd name="T12" fmla="*/ 112 w 139"/>
                <a:gd name="T13" fmla="*/ 63 h 167"/>
                <a:gd name="T14" fmla="*/ 99 w 139"/>
                <a:gd name="T15" fmla="*/ 31 h 167"/>
                <a:gd name="T16" fmla="*/ 83 w 139"/>
                <a:gd name="T17" fmla="*/ 19 h 167"/>
                <a:gd name="T18" fmla="*/ 81 w 139"/>
                <a:gd name="T19" fmla="*/ 2 h 167"/>
                <a:gd name="T20" fmla="*/ 77 w 139"/>
                <a:gd name="T21" fmla="*/ 14 h 167"/>
                <a:gd name="T22" fmla="*/ 69 w 139"/>
                <a:gd name="T23" fmla="*/ 0 h 167"/>
                <a:gd name="T24" fmla="*/ 46 w 139"/>
                <a:gd name="T25" fmla="*/ 27 h 167"/>
                <a:gd name="T26" fmla="*/ 28 w 139"/>
                <a:gd name="T27" fmla="*/ 61 h 167"/>
                <a:gd name="T28" fmla="*/ 28 w 139"/>
                <a:gd name="T29" fmla="*/ 63 h 167"/>
                <a:gd name="T30" fmla="*/ 26 w 139"/>
                <a:gd name="T31" fmla="*/ 70 h 167"/>
                <a:gd name="T32" fmla="*/ 26 w 139"/>
                <a:gd name="T33" fmla="*/ 81 h 167"/>
                <a:gd name="T34" fmla="*/ 30 w 139"/>
                <a:gd name="T35" fmla="*/ 91 h 167"/>
                <a:gd name="T36" fmla="*/ 36 w 139"/>
                <a:gd name="T37" fmla="*/ 95 h 167"/>
                <a:gd name="T38" fmla="*/ 49 w 139"/>
                <a:gd name="T39" fmla="*/ 113 h 167"/>
                <a:gd name="T40" fmla="*/ 37 w 139"/>
                <a:gd name="T41" fmla="*/ 128 h 167"/>
                <a:gd name="T42" fmla="*/ 1 w 139"/>
                <a:gd name="T43" fmla="*/ 144 h 167"/>
                <a:gd name="T44" fmla="*/ 0 w 139"/>
                <a:gd name="T45" fmla="*/ 143 h 167"/>
                <a:gd name="T46" fmla="*/ 0 w 139"/>
                <a:gd name="T47" fmla="*/ 167 h 167"/>
                <a:gd name="T48" fmla="*/ 139 w 139"/>
                <a:gd name="T49" fmla="*/ 167 h 167"/>
                <a:gd name="T50" fmla="*/ 139 w 139"/>
                <a:gd name="T51" fmla="*/ 143 h 167"/>
                <a:gd name="T52" fmla="*/ 103 w 139"/>
                <a:gd name="T53" fmla="*/ 128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9" h="167">
                  <a:moveTo>
                    <a:pt x="103" y="128"/>
                  </a:moveTo>
                  <a:cubicBezTo>
                    <a:pt x="95" y="125"/>
                    <a:pt x="92" y="119"/>
                    <a:pt x="92" y="113"/>
                  </a:cubicBezTo>
                  <a:cubicBezTo>
                    <a:pt x="97" y="108"/>
                    <a:pt x="101" y="102"/>
                    <a:pt x="104" y="95"/>
                  </a:cubicBezTo>
                  <a:cubicBezTo>
                    <a:pt x="107" y="95"/>
                    <a:pt x="109" y="93"/>
                    <a:pt x="110" y="91"/>
                  </a:cubicBezTo>
                  <a:cubicBezTo>
                    <a:pt x="112" y="88"/>
                    <a:pt x="114" y="85"/>
                    <a:pt x="114" y="81"/>
                  </a:cubicBezTo>
                  <a:cubicBezTo>
                    <a:pt x="115" y="77"/>
                    <a:pt x="115" y="74"/>
                    <a:pt x="115" y="70"/>
                  </a:cubicBezTo>
                  <a:cubicBezTo>
                    <a:pt x="114" y="67"/>
                    <a:pt x="114" y="65"/>
                    <a:pt x="112" y="63"/>
                  </a:cubicBezTo>
                  <a:cubicBezTo>
                    <a:pt x="111" y="50"/>
                    <a:pt x="106" y="39"/>
                    <a:pt x="99" y="31"/>
                  </a:cubicBezTo>
                  <a:cubicBezTo>
                    <a:pt x="95" y="27"/>
                    <a:pt x="90" y="22"/>
                    <a:pt x="83" y="19"/>
                  </a:cubicBezTo>
                  <a:cubicBezTo>
                    <a:pt x="87" y="12"/>
                    <a:pt x="84" y="4"/>
                    <a:pt x="81" y="2"/>
                  </a:cubicBezTo>
                  <a:cubicBezTo>
                    <a:pt x="81" y="8"/>
                    <a:pt x="79" y="12"/>
                    <a:pt x="77" y="14"/>
                  </a:cubicBezTo>
                  <a:cubicBezTo>
                    <a:pt x="77" y="7"/>
                    <a:pt x="73" y="0"/>
                    <a:pt x="69" y="0"/>
                  </a:cubicBezTo>
                  <a:cubicBezTo>
                    <a:pt x="73" y="12"/>
                    <a:pt x="53" y="20"/>
                    <a:pt x="46" y="27"/>
                  </a:cubicBezTo>
                  <a:cubicBezTo>
                    <a:pt x="37" y="35"/>
                    <a:pt x="29" y="47"/>
                    <a:pt x="28" y="61"/>
                  </a:cubicBezTo>
                  <a:cubicBezTo>
                    <a:pt x="28" y="62"/>
                    <a:pt x="28" y="62"/>
                    <a:pt x="28" y="63"/>
                  </a:cubicBezTo>
                  <a:cubicBezTo>
                    <a:pt x="27" y="65"/>
                    <a:pt x="26" y="67"/>
                    <a:pt x="26" y="70"/>
                  </a:cubicBezTo>
                  <a:cubicBezTo>
                    <a:pt x="25" y="74"/>
                    <a:pt x="25" y="77"/>
                    <a:pt x="26" y="81"/>
                  </a:cubicBezTo>
                  <a:cubicBezTo>
                    <a:pt x="27" y="85"/>
                    <a:pt x="28" y="88"/>
                    <a:pt x="30" y="91"/>
                  </a:cubicBezTo>
                  <a:cubicBezTo>
                    <a:pt x="32" y="93"/>
                    <a:pt x="34" y="95"/>
                    <a:pt x="36" y="95"/>
                  </a:cubicBezTo>
                  <a:cubicBezTo>
                    <a:pt x="39" y="102"/>
                    <a:pt x="44" y="108"/>
                    <a:pt x="49" y="113"/>
                  </a:cubicBezTo>
                  <a:cubicBezTo>
                    <a:pt x="48" y="119"/>
                    <a:pt x="45" y="125"/>
                    <a:pt x="37" y="128"/>
                  </a:cubicBezTo>
                  <a:cubicBezTo>
                    <a:pt x="25" y="133"/>
                    <a:pt x="10" y="136"/>
                    <a:pt x="1" y="144"/>
                  </a:cubicBezTo>
                  <a:cubicBezTo>
                    <a:pt x="1" y="144"/>
                    <a:pt x="0" y="143"/>
                    <a:pt x="0" y="143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139" y="167"/>
                    <a:pt x="139" y="167"/>
                    <a:pt x="139" y="167"/>
                  </a:cubicBezTo>
                  <a:cubicBezTo>
                    <a:pt x="139" y="143"/>
                    <a:pt x="139" y="143"/>
                    <a:pt x="139" y="143"/>
                  </a:cubicBezTo>
                  <a:cubicBezTo>
                    <a:pt x="130" y="135"/>
                    <a:pt x="115" y="133"/>
                    <a:pt x="103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730250" y="5459295"/>
              <a:ext cx="10729913" cy="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1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2C3253A-E531-4B89-B653-33B8CBE9229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523214" y="122975"/>
            <a:ext cx="6855716" cy="5996349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C7657F54-F3C5-416C-8E16-F09A86B723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6187267" y="-2196181"/>
            <a:ext cx="6855716" cy="5996349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491ADE47-E429-4A63-A795-1ECC43CA7577}"/>
              </a:ext>
            </a:extLst>
          </p:cNvPr>
          <p:cNvSpPr txBox="1"/>
          <p:nvPr/>
        </p:nvSpPr>
        <p:spPr>
          <a:xfrm>
            <a:off x="1677534" y="1905979"/>
            <a:ext cx="61348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S. </a:t>
            </a:r>
            <a:r>
              <a:rPr lang="en-US" altLang="zh-CN" dirty="0" err="1"/>
              <a:t>Azhan</a:t>
            </a:r>
            <a:r>
              <a:rPr lang="zh-CN" altLang="en-US" dirty="0"/>
              <a:t>在他的学位论文中提出的一种利用面部坐标检测系统和</a:t>
            </a:r>
            <a:r>
              <a:rPr lang="en-US" altLang="zh-CN" dirty="0"/>
              <a:t>Azure</a:t>
            </a:r>
            <a:r>
              <a:rPr lang="zh-CN" altLang="en-US" dirty="0"/>
              <a:t>机器学习检测谎言的方法，该方法使用“支持向量机”和“线性回归”两种算法创建了一个可以检测谎言的模型，该模型的准确率达到了</a:t>
            </a:r>
            <a:r>
              <a:rPr lang="en-US" altLang="zh-CN" dirty="0"/>
              <a:t>76.2</a:t>
            </a:r>
            <a:r>
              <a:rPr lang="zh-CN" altLang="en-US" dirty="0"/>
              <a:t>％。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8828AE7-9114-4912-B1E0-4BE207AF3AA0}"/>
              </a:ext>
            </a:extLst>
          </p:cNvPr>
          <p:cNvSpPr txBox="1"/>
          <p:nvPr/>
        </p:nvSpPr>
        <p:spPr>
          <a:xfrm>
            <a:off x="1825614" y="979861"/>
            <a:ext cx="49628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《Using Machine Learning for Lie Detection: Classification of Human Visual Morphology》</a:t>
            </a:r>
            <a:endParaRPr lang="zh-CN" alt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31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5292878" y="4124636"/>
            <a:ext cx="2827470" cy="1018864"/>
            <a:chOff x="5334003" y="2343151"/>
            <a:chExt cx="2892411" cy="1230379"/>
          </a:xfrm>
        </p:grpSpPr>
        <p:sp>
          <p:nvSpPr>
            <p:cNvPr id="29" name="Oval 14"/>
            <p:cNvSpPr/>
            <p:nvPr/>
          </p:nvSpPr>
          <p:spPr>
            <a:xfrm>
              <a:off x="5334003" y="2343151"/>
              <a:ext cx="2892411" cy="123037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Oval 13"/>
            <p:cNvSpPr/>
            <p:nvPr/>
          </p:nvSpPr>
          <p:spPr>
            <a:xfrm>
              <a:off x="5693535" y="2496091"/>
              <a:ext cx="2173345" cy="9245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Oval 12"/>
            <p:cNvSpPr/>
            <p:nvPr/>
          </p:nvSpPr>
          <p:spPr>
            <a:xfrm>
              <a:off x="5968064" y="2612871"/>
              <a:ext cx="1624284" cy="69094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Oval 10"/>
            <p:cNvSpPr/>
            <p:nvPr/>
          </p:nvSpPr>
          <p:spPr>
            <a:xfrm>
              <a:off x="6306170" y="2742808"/>
              <a:ext cx="948070" cy="43106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Group 79"/>
          <p:cNvGrpSpPr/>
          <p:nvPr/>
        </p:nvGrpSpPr>
        <p:grpSpPr>
          <a:xfrm>
            <a:off x="6832958" y="3229304"/>
            <a:ext cx="1162304" cy="1368918"/>
            <a:chOff x="2622651" y="2286465"/>
            <a:chExt cx="1101722" cy="1531746"/>
          </a:xfrm>
        </p:grpSpPr>
        <p:sp>
          <p:nvSpPr>
            <p:cNvPr id="27" name="Rectangle 17"/>
            <p:cNvSpPr/>
            <p:nvPr/>
          </p:nvSpPr>
          <p:spPr>
            <a:xfrm>
              <a:off x="2646144" y="2310520"/>
              <a:ext cx="44872" cy="1507691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20"/>
            <p:cNvSpPr/>
            <p:nvPr/>
          </p:nvSpPr>
          <p:spPr>
            <a:xfrm flipV="1">
              <a:off x="2622651" y="2286465"/>
              <a:ext cx="1101722" cy="780022"/>
            </a:xfrm>
            <a:custGeom>
              <a:avLst/>
              <a:gdLst>
                <a:gd name="connsiteX0" fmla="*/ 0 w 1403183"/>
                <a:gd name="connsiteY0" fmla="*/ 82868 h 993459"/>
                <a:gd name="connsiteX1" fmla="*/ 89060 w 1403183"/>
                <a:gd name="connsiteY1" fmla="*/ 82868 h 993459"/>
                <a:gd name="connsiteX2" fmla="*/ 0 w 1403183"/>
                <a:gd name="connsiteY2" fmla="*/ 0 h 993459"/>
                <a:gd name="connsiteX3" fmla="*/ 0 w 1403183"/>
                <a:gd name="connsiteY3" fmla="*/ 993459 h 993459"/>
                <a:gd name="connsiteX4" fmla="*/ 891540 w 1403183"/>
                <a:gd name="connsiteY4" fmla="*/ 993459 h 993459"/>
                <a:gd name="connsiteX5" fmla="*/ 1272540 w 1403183"/>
                <a:gd name="connsiteY5" fmla="*/ 993459 h 993459"/>
                <a:gd name="connsiteX6" fmla="*/ 1403183 w 1403183"/>
                <a:gd name="connsiteY6" fmla="*/ 993459 h 993459"/>
                <a:gd name="connsiteX7" fmla="*/ 1300854 w 1403183"/>
                <a:gd name="connsiteY7" fmla="*/ 82868 h 993459"/>
                <a:gd name="connsiteX8" fmla="*/ 891540 w 1403183"/>
                <a:gd name="connsiteY8" fmla="*/ 82868 h 993459"/>
                <a:gd name="connsiteX9" fmla="*/ 891540 w 1403183"/>
                <a:gd name="connsiteY9" fmla="*/ 82869 h 993459"/>
                <a:gd name="connsiteX10" fmla="*/ 0 w 1403183"/>
                <a:gd name="connsiteY10" fmla="*/ 82869 h 99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3183" h="993459">
                  <a:moveTo>
                    <a:pt x="0" y="82868"/>
                  </a:moveTo>
                  <a:lnTo>
                    <a:pt x="89060" y="82868"/>
                  </a:lnTo>
                  <a:lnTo>
                    <a:pt x="0" y="0"/>
                  </a:lnTo>
                  <a:close/>
                  <a:moveTo>
                    <a:pt x="0" y="993459"/>
                  </a:moveTo>
                  <a:lnTo>
                    <a:pt x="891540" y="993459"/>
                  </a:lnTo>
                  <a:lnTo>
                    <a:pt x="1272540" y="993459"/>
                  </a:lnTo>
                  <a:lnTo>
                    <a:pt x="1403183" y="993459"/>
                  </a:lnTo>
                  <a:lnTo>
                    <a:pt x="1300854" y="82868"/>
                  </a:lnTo>
                  <a:lnTo>
                    <a:pt x="891540" y="82868"/>
                  </a:lnTo>
                  <a:lnTo>
                    <a:pt x="891540" y="82869"/>
                  </a:lnTo>
                  <a:lnTo>
                    <a:pt x="0" y="8286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Group 80"/>
          <p:cNvGrpSpPr/>
          <p:nvPr/>
        </p:nvGrpSpPr>
        <p:grpSpPr>
          <a:xfrm>
            <a:off x="6714292" y="2373578"/>
            <a:ext cx="1162304" cy="2225367"/>
            <a:chOff x="2502174" y="1328876"/>
            <a:chExt cx="1101721" cy="2490069"/>
          </a:xfrm>
        </p:grpSpPr>
        <p:sp>
          <p:nvSpPr>
            <p:cNvPr id="25" name="Rectangle 16"/>
            <p:cNvSpPr/>
            <p:nvPr/>
          </p:nvSpPr>
          <p:spPr>
            <a:xfrm>
              <a:off x="2536577" y="1379731"/>
              <a:ext cx="44872" cy="243921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15"/>
            <p:cNvSpPr/>
            <p:nvPr/>
          </p:nvSpPr>
          <p:spPr>
            <a:xfrm flipV="1">
              <a:off x="2502174" y="1328876"/>
              <a:ext cx="1101721" cy="780022"/>
            </a:xfrm>
            <a:custGeom>
              <a:avLst/>
              <a:gdLst>
                <a:gd name="connsiteX0" fmla="*/ 0 w 1403183"/>
                <a:gd name="connsiteY0" fmla="*/ 82868 h 993459"/>
                <a:gd name="connsiteX1" fmla="*/ 89060 w 1403183"/>
                <a:gd name="connsiteY1" fmla="*/ 82868 h 993459"/>
                <a:gd name="connsiteX2" fmla="*/ 0 w 1403183"/>
                <a:gd name="connsiteY2" fmla="*/ 0 h 993459"/>
                <a:gd name="connsiteX3" fmla="*/ 0 w 1403183"/>
                <a:gd name="connsiteY3" fmla="*/ 993459 h 993459"/>
                <a:gd name="connsiteX4" fmla="*/ 891540 w 1403183"/>
                <a:gd name="connsiteY4" fmla="*/ 993459 h 993459"/>
                <a:gd name="connsiteX5" fmla="*/ 1272540 w 1403183"/>
                <a:gd name="connsiteY5" fmla="*/ 993459 h 993459"/>
                <a:gd name="connsiteX6" fmla="*/ 1403183 w 1403183"/>
                <a:gd name="connsiteY6" fmla="*/ 993459 h 993459"/>
                <a:gd name="connsiteX7" fmla="*/ 1300854 w 1403183"/>
                <a:gd name="connsiteY7" fmla="*/ 82868 h 993459"/>
                <a:gd name="connsiteX8" fmla="*/ 891540 w 1403183"/>
                <a:gd name="connsiteY8" fmla="*/ 82868 h 993459"/>
                <a:gd name="connsiteX9" fmla="*/ 891540 w 1403183"/>
                <a:gd name="connsiteY9" fmla="*/ 82869 h 993459"/>
                <a:gd name="connsiteX10" fmla="*/ 0 w 1403183"/>
                <a:gd name="connsiteY10" fmla="*/ 82869 h 99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3183" h="993459">
                  <a:moveTo>
                    <a:pt x="0" y="82868"/>
                  </a:moveTo>
                  <a:lnTo>
                    <a:pt x="89060" y="82868"/>
                  </a:lnTo>
                  <a:lnTo>
                    <a:pt x="0" y="0"/>
                  </a:lnTo>
                  <a:close/>
                  <a:moveTo>
                    <a:pt x="0" y="993459"/>
                  </a:moveTo>
                  <a:lnTo>
                    <a:pt x="891540" y="993459"/>
                  </a:lnTo>
                  <a:lnTo>
                    <a:pt x="1272540" y="993459"/>
                  </a:lnTo>
                  <a:lnTo>
                    <a:pt x="1403183" y="993459"/>
                  </a:lnTo>
                  <a:lnTo>
                    <a:pt x="1300854" y="82868"/>
                  </a:lnTo>
                  <a:lnTo>
                    <a:pt x="891540" y="82868"/>
                  </a:lnTo>
                  <a:lnTo>
                    <a:pt x="891540" y="82869"/>
                  </a:lnTo>
                  <a:lnTo>
                    <a:pt x="0" y="8286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" name="Group 78"/>
          <p:cNvGrpSpPr/>
          <p:nvPr/>
        </p:nvGrpSpPr>
        <p:grpSpPr>
          <a:xfrm>
            <a:off x="5433795" y="3312964"/>
            <a:ext cx="1174558" cy="1297128"/>
            <a:chOff x="1203017" y="2378842"/>
            <a:chExt cx="1113327" cy="1451419"/>
          </a:xfrm>
        </p:grpSpPr>
        <p:sp>
          <p:nvSpPr>
            <p:cNvPr id="23" name="Rectangle 18"/>
            <p:cNvSpPr/>
            <p:nvPr/>
          </p:nvSpPr>
          <p:spPr>
            <a:xfrm rot="21265749">
              <a:off x="2273267" y="2400409"/>
              <a:ext cx="43077" cy="142985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21"/>
            <p:cNvSpPr/>
            <p:nvPr/>
          </p:nvSpPr>
          <p:spPr>
            <a:xfrm rot="21293750" flipH="1" flipV="1">
              <a:off x="1203017" y="2378842"/>
              <a:ext cx="1101721" cy="780022"/>
            </a:xfrm>
            <a:custGeom>
              <a:avLst/>
              <a:gdLst>
                <a:gd name="connsiteX0" fmla="*/ 0 w 1403183"/>
                <a:gd name="connsiteY0" fmla="*/ 82868 h 993459"/>
                <a:gd name="connsiteX1" fmla="*/ 89060 w 1403183"/>
                <a:gd name="connsiteY1" fmla="*/ 82868 h 993459"/>
                <a:gd name="connsiteX2" fmla="*/ 0 w 1403183"/>
                <a:gd name="connsiteY2" fmla="*/ 0 h 993459"/>
                <a:gd name="connsiteX3" fmla="*/ 0 w 1403183"/>
                <a:gd name="connsiteY3" fmla="*/ 993459 h 993459"/>
                <a:gd name="connsiteX4" fmla="*/ 891540 w 1403183"/>
                <a:gd name="connsiteY4" fmla="*/ 993459 h 993459"/>
                <a:gd name="connsiteX5" fmla="*/ 1272540 w 1403183"/>
                <a:gd name="connsiteY5" fmla="*/ 993459 h 993459"/>
                <a:gd name="connsiteX6" fmla="*/ 1403183 w 1403183"/>
                <a:gd name="connsiteY6" fmla="*/ 993459 h 993459"/>
                <a:gd name="connsiteX7" fmla="*/ 1300854 w 1403183"/>
                <a:gd name="connsiteY7" fmla="*/ 82868 h 993459"/>
                <a:gd name="connsiteX8" fmla="*/ 891540 w 1403183"/>
                <a:gd name="connsiteY8" fmla="*/ 82868 h 993459"/>
                <a:gd name="connsiteX9" fmla="*/ 891540 w 1403183"/>
                <a:gd name="connsiteY9" fmla="*/ 82869 h 993459"/>
                <a:gd name="connsiteX10" fmla="*/ 0 w 1403183"/>
                <a:gd name="connsiteY10" fmla="*/ 82869 h 99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3183" h="993459">
                  <a:moveTo>
                    <a:pt x="0" y="82868"/>
                  </a:moveTo>
                  <a:lnTo>
                    <a:pt x="89060" y="82868"/>
                  </a:lnTo>
                  <a:lnTo>
                    <a:pt x="0" y="0"/>
                  </a:lnTo>
                  <a:close/>
                  <a:moveTo>
                    <a:pt x="0" y="993459"/>
                  </a:moveTo>
                  <a:lnTo>
                    <a:pt x="891540" y="993459"/>
                  </a:lnTo>
                  <a:lnTo>
                    <a:pt x="1272540" y="993459"/>
                  </a:lnTo>
                  <a:lnTo>
                    <a:pt x="1403183" y="993459"/>
                  </a:lnTo>
                  <a:lnTo>
                    <a:pt x="1300854" y="82868"/>
                  </a:lnTo>
                  <a:lnTo>
                    <a:pt x="891540" y="82868"/>
                  </a:lnTo>
                  <a:lnTo>
                    <a:pt x="891540" y="82869"/>
                  </a:lnTo>
                  <a:lnTo>
                    <a:pt x="0" y="82869"/>
                  </a:ln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Group 77"/>
          <p:cNvGrpSpPr/>
          <p:nvPr/>
        </p:nvGrpSpPr>
        <p:grpSpPr>
          <a:xfrm>
            <a:off x="5526059" y="2570640"/>
            <a:ext cx="1176683" cy="2047250"/>
            <a:chOff x="1296829" y="1547414"/>
            <a:chExt cx="1115341" cy="2290765"/>
          </a:xfrm>
        </p:grpSpPr>
        <p:sp>
          <p:nvSpPr>
            <p:cNvPr id="21" name="Rectangle 19"/>
            <p:cNvSpPr/>
            <p:nvPr/>
          </p:nvSpPr>
          <p:spPr>
            <a:xfrm rot="21426202">
              <a:off x="2369093" y="1554149"/>
              <a:ext cx="43077" cy="228403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22"/>
            <p:cNvSpPr/>
            <p:nvPr/>
          </p:nvSpPr>
          <p:spPr>
            <a:xfrm rot="21430906" flipH="1" flipV="1">
              <a:off x="1296829" y="1547414"/>
              <a:ext cx="1101721" cy="780022"/>
            </a:xfrm>
            <a:custGeom>
              <a:avLst/>
              <a:gdLst>
                <a:gd name="connsiteX0" fmla="*/ 0 w 1403183"/>
                <a:gd name="connsiteY0" fmla="*/ 82868 h 993459"/>
                <a:gd name="connsiteX1" fmla="*/ 89060 w 1403183"/>
                <a:gd name="connsiteY1" fmla="*/ 82868 h 993459"/>
                <a:gd name="connsiteX2" fmla="*/ 0 w 1403183"/>
                <a:gd name="connsiteY2" fmla="*/ 0 h 993459"/>
                <a:gd name="connsiteX3" fmla="*/ 0 w 1403183"/>
                <a:gd name="connsiteY3" fmla="*/ 993459 h 993459"/>
                <a:gd name="connsiteX4" fmla="*/ 891540 w 1403183"/>
                <a:gd name="connsiteY4" fmla="*/ 993459 h 993459"/>
                <a:gd name="connsiteX5" fmla="*/ 1272540 w 1403183"/>
                <a:gd name="connsiteY5" fmla="*/ 993459 h 993459"/>
                <a:gd name="connsiteX6" fmla="*/ 1403183 w 1403183"/>
                <a:gd name="connsiteY6" fmla="*/ 993459 h 993459"/>
                <a:gd name="connsiteX7" fmla="*/ 1300854 w 1403183"/>
                <a:gd name="connsiteY7" fmla="*/ 82868 h 993459"/>
                <a:gd name="connsiteX8" fmla="*/ 891540 w 1403183"/>
                <a:gd name="connsiteY8" fmla="*/ 82868 h 993459"/>
                <a:gd name="connsiteX9" fmla="*/ 891540 w 1403183"/>
                <a:gd name="connsiteY9" fmla="*/ 82869 h 993459"/>
                <a:gd name="connsiteX10" fmla="*/ 0 w 1403183"/>
                <a:gd name="connsiteY10" fmla="*/ 82869 h 99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3183" h="993459">
                  <a:moveTo>
                    <a:pt x="0" y="82868"/>
                  </a:moveTo>
                  <a:lnTo>
                    <a:pt x="89060" y="82868"/>
                  </a:lnTo>
                  <a:lnTo>
                    <a:pt x="0" y="0"/>
                  </a:lnTo>
                  <a:close/>
                  <a:moveTo>
                    <a:pt x="0" y="993459"/>
                  </a:moveTo>
                  <a:lnTo>
                    <a:pt x="891540" y="993459"/>
                  </a:lnTo>
                  <a:lnTo>
                    <a:pt x="1272540" y="993459"/>
                  </a:lnTo>
                  <a:lnTo>
                    <a:pt x="1403183" y="993459"/>
                  </a:lnTo>
                  <a:lnTo>
                    <a:pt x="1300854" y="82868"/>
                  </a:lnTo>
                  <a:lnTo>
                    <a:pt x="891540" y="82868"/>
                  </a:lnTo>
                  <a:lnTo>
                    <a:pt x="891540" y="82869"/>
                  </a:lnTo>
                  <a:lnTo>
                    <a:pt x="0" y="8286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7" name="TextBox 32"/>
          <p:cNvSpPr txBox="1">
            <a:spLocks/>
          </p:cNvSpPr>
          <p:nvPr/>
        </p:nvSpPr>
        <p:spPr bwMode="auto">
          <a:xfrm>
            <a:off x="1517742" y="2026954"/>
            <a:ext cx="3894694" cy="1440999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solidFill>
                  <a:srgbClr val="0070C0"/>
                </a:solidFill>
              </a:rPr>
              <a:t>1</a:t>
            </a:r>
            <a:r>
              <a:rPr lang="zh-CN" altLang="en-US" sz="1400" dirty="0">
                <a:solidFill>
                  <a:srgbClr val="0070C0"/>
                </a:solidFill>
              </a:rPr>
              <a:t>、舍弃部分无关的面部坐标点，将面部坐标点和面部微表情特征相关联，比如眼睛、</a:t>
            </a:r>
            <a:r>
              <a:rPr lang="zh-CN" altLang="en-US" sz="1400" dirty="0">
                <a:solidFill>
                  <a:srgbClr val="0070C0"/>
                </a:solidFill>
                <a:latin typeface="+mn-ea"/>
              </a:rPr>
              <a:t>嘴唇、</a:t>
            </a:r>
            <a:r>
              <a:rPr lang="zh-CN" altLang="en-US" sz="1400" dirty="0">
                <a:solidFill>
                  <a:srgbClr val="0070C0"/>
                </a:solidFill>
              </a:rPr>
              <a:t>面颊等，加深了面部坐标点和测谎之间的联系。</a:t>
            </a:r>
            <a:endParaRPr lang="zh-CN" altLang="en-US" sz="1400" b="0" dirty="0">
              <a:solidFill>
                <a:srgbClr val="0070C0"/>
              </a:solidFill>
              <a:effectLst/>
            </a:endParaRPr>
          </a:p>
        </p:txBody>
      </p:sp>
      <p:sp>
        <p:nvSpPr>
          <p:cNvPr id="19" name="TextBox 35"/>
          <p:cNvSpPr txBox="1">
            <a:spLocks/>
          </p:cNvSpPr>
          <p:nvPr/>
        </p:nvSpPr>
        <p:spPr bwMode="auto">
          <a:xfrm>
            <a:off x="1502663" y="3259621"/>
            <a:ext cx="3586597" cy="1252115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 lvl="0"/>
            <a:r>
              <a:rPr lang="en-US" altLang="zh-CN" sz="1400" dirty="0">
                <a:solidFill>
                  <a:srgbClr val="0070C0"/>
                </a:solidFill>
              </a:rPr>
              <a:t>2</a:t>
            </a:r>
            <a:r>
              <a:rPr lang="zh-CN" altLang="en-US" sz="1400" dirty="0">
                <a:solidFill>
                  <a:srgbClr val="0070C0"/>
                </a:solidFill>
              </a:rPr>
              <a:t>、</a:t>
            </a:r>
            <a:r>
              <a:rPr lang="zh-CN" altLang="zh-CN" sz="1400" dirty="0">
                <a:solidFill>
                  <a:srgbClr val="0070C0"/>
                </a:solidFill>
              </a:rPr>
              <a:t>在面部微表情测谎的基础上，添加语音测谎，综合两者对测谎的联系，使测谎结果更加准确。</a:t>
            </a: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  <a:endParaRPr lang="en-GB" altLang="zh-CN" sz="1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5CBB67F3-F2DB-4CD4-A57C-6DE21F0DB51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320125" y="510811"/>
            <a:ext cx="6855716" cy="5996349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CB684424-19FD-4256-820F-34FDE4EE7F2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396368" y="-1230387"/>
            <a:ext cx="6855716" cy="599634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3C46381-E027-4B24-96B0-A359EABE3DB1}"/>
              </a:ext>
            </a:extLst>
          </p:cNvPr>
          <p:cNvSpPr txBox="1">
            <a:spLocks/>
          </p:cNvSpPr>
          <p:nvPr/>
        </p:nvSpPr>
        <p:spPr bwMode="auto">
          <a:xfrm>
            <a:off x="1487095" y="926923"/>
            <a:ext cx="4248100" cy="973385"/>
          </a:xfrm>
          <a:prstGeom prst="rect">
            <a:avLst/>
          </a:prstGeom>
          <a:noFill/>
        </p:spPr>
        <p:txBody>
          <a:bodyPr wrap="square" lIns="360000" tIns="46800" rIns="90000" bIns="46800">
            <a:noAutofit/>
          </a:bodyPr>
          <a:lstStyle/>
          <a:p>
            <a:pPr lvl="0"/>
            <a:r>
              <a:rPr lang="zh-CN" altLang="en-US" sz="1600" b="1" dirty="0">
                <a:solidFill>
                  <a:srgbClr val="0070C0"/>
                </a:solidFill>
              </a:rPr>
              <a:t>在此基础上，我们提出一种基于面部微表情以及语音信号的多模式测谎方法。</a:t>
            </a:r>
            <a:endParaRPr lang="zh-CN" altLang="zh-CN" sz="1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55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>
            <a:extLst>
              <a:ext uri="{FF2B5EF4-FFF2-40B4-BE49-F238E27FC236}">
                <a16:creationId xmlns:a16="http://schemas.microsoft.com/office/drawing/2014/main" id="{BE1021D1-EB82-447B-8893-3D3A82C495D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2294788" y="50967"/>
            <a:ext cx="6855716" cy="5996349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3478C2E1-9276-4EFD-A061-203CECAD46D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270267" y="-1506546"/>
            <a:ext cx="6855716" cy="5996349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8576F878-D961-4975-B42B-95BEF48C727F}"/>
              </a:ext>
            </a:extLst>
          </p:cNvPr>
          <p:cNvSpPr/>
          <p:nvPr/>
        </p:nvSpPr>
        <p:spPr>
          <a:xfrm>
            <a:off x="4093793" y="1092512"/>
            <a:ext cx="26744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36" name="TextBox 7">
            <a:extLst>
              <a:ext uri="{FF2B5EF4-FFF2-40B4-BE49-F238E27FC236}">
                <a16:creationId xmlns:a16="http://schemas.microsoft.com/office/drawing/2014/main" id="{41ECE763-AED7-4F9D-B764-CA20B87896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5756" y="2227788"/>
            <a:ext cx="4392488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我们的方法</a:t>
            </a:r>
          </a:p>
        </p:txBody>
      </p:sp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>
            <a:extLst>
              <a:ext uri="{FF2B5EF4-FFF2-40B4-BE49-F238E27FC236}">
                <a16:creationId xmlns:a16="http://schemas.microsoft.com/office/drawing/2014/main" id="{2FC50B5D-E0B1-439D-B248-D221425F3181}"/>
              </a:ext>
            </a:extLst>
          </p:cNvPr>
          <p:cNvGrpSpPr/>
          <p:nvPr/>
        </p:nvGrpSpPr>
        <p:grpSpPr>
          <a:xfrm>
            <a:off x="1387967" y="1610921"/>
            <a:ext cx="3199714" cy="1708801"/>
            <a:chOff x="7326123" y="1706226"/>
            <a:chExt cx="2591100" cy="1397135"/>
          </a:xfrm>
        </p:grpSpPr>
        <p:sp>
          <p:nvSpPr>
            <p:cNvPr id="13" name="Freeform: Shape 15"/>
            <p:cNvSpPr>
              <a:spLocks/>
            </p:cNvSpPr>
            <p:nvPr/>
          </p:nvSpPr>
          <p:spPr bwMode="auto">
            <a:xfrm>
              <a:off x="7326123" y="1722047"/>
              <a:ext cx="536378" cy="499612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16"/>
            <p:cNvSpPr>
              <a:spLocks/>
            </p:cNvSpPr>
            <p:nvPr/>
          </p:nvSpPr>
          <p:spPr bwMode="auto">
            <a:xfrm>
              <a:off x="7326123" y="2603749"/>
              <a:ext cx="536378" cy="499612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TextBox 10"/>
            <p:cNvSpPr txBox="1"/>
            <p:nvPr/>
          </p:nvSpPr>
          <p:spPr>
            <a:xfrm>
              <a:off x="7947522" y="1706226"/>
              <a:ext cx="1969701" cy="336965"/>
            </a:xfrm>
            <a:prstGeom prst="rect">
              <a:avLst/>
            </a:prstGeom>
            <a:noFill/>
          </p:spPr>
          <p:txBody>
            <a:bodyPr wrap="none" lIns="72000" tIns="0" rIns="72000" bIns="0" anchor="b" anchorCtr="0">
              <a:noAutofit/>
            </a:bodyPr>
            <a:lstStyle/>
            <a:p>
              <a:r>
                <a:rPr lang="en-US" altLang="zh-CN" sz="2000" b="1" dirty="0">
                  <a:solidFill>
                    <a:schemeClr val="accent1"/>
                  </a:solidFill>
                </a:rPr>
                <a:t>Python</a:t>
              </a:r>
              <a:endParaRPr lang="zh-CN" altLang="en-US" sz="2000" b="1" dirty="0">
                <a:solidFill>
                  <a:schemeClr val="accent1"/>
                </a:solidFill>
              </a:endParaRPr>
            </a:p>
          </p:txBody>
        </p:sp>
        <p:sp>
          <p:nvSpPr>
            <p:cNvPr id="26" name="TextBox 37"/>
            <p:cNvSpPr txBox="1"/>
            <p:nvPr/>
          </p:nvSpPr>
          <p:spPr>
            <a:xfrm>
              <a:off x="7947522" y="2568278"/>
              <a:ext cx="1969701" cy="336965"/>
            </a:xfrm>
            <a:prstGeom prst="rect">
              <a:avLst/>
            </a:prstGeom>
            <a:noFill/>
          </p:spPr>
          <p:txBody>
            <a:bodyPr wrap="none" lIns="72000" tIns="0" rIns="72000" bIns="0" anchor="b" anchorCtr="0">
              <a:noAutofit/>
            </a:bodyPr>
            <a:lstStyle/>
            <a:p>
              <a:r>
                <a:rPr lang="en-US" altLang="zh-CN" sz="2000" b="1" dirty="0" err="1">
                  <a:solidFill>
                    <a:schemeClr val="accent2"/>
                  </a:solidFill>
                </a:rPr>
                <a:t>dlib</a:t>
              </a:r>
              <a:endParaRPr lang="zh-CN" altLang="en-US" sz="20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8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面部坐标定位法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D706739E-6EF7-465B-8DE1-1BAC91CE57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4580479" y="36322"/>
            <a:ext cx="6855716" cy="599634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F4079F8-E14E-41B9-8560-9E1DD64E2A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4718381" y="-2797976"/>
            <a:ext cx="6855716" cy="5996349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3AAF45FA-DD49-436E-8254-44B65CBBEC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783323"/>
            <a:ext cx="4354695" cy="357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2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87"/>
          <p:cNvGrpSpPr/>
          <p:nvPr/>
        </p:nvGrpSpPr>
        <p:grpSpPr>
          <a:xfrm>
            <a:off x="980601" y="1692012"/>
            <a:ext cx="2035289" cy="1895358"/>
            <a:chOff x="1307468" y="2125737"/>
            <a:chExt cx="2713719" cy="2527144"/>
          </a:xfrm>
        </p:grpSpPr>
        <p:grpSp>
          <p:nvGrpSpPr>
            <p:cNvPr id="53" name="Group 88"/>
            <p:cNvGrpSpPr/>
            <p:nvPr/>
          </p:nvGrpSpPr>
          <p:grpSpPr>
            <a:xfrm>
              <a:off x="1313266" y="2125737"/>
              <a:ext cx="2707921" cy="2527144"/>
              <a:chOff x="1054148" y="1920086"/>
              <a:chExt cx="3900547" cy="2527144"/>
            </a:xfrm>
          </p:grpSpPr>
          <p:sp>
            <p:nvSpPr>
              <p:cNvPr id="65" name="Rectangle 100"/>
              <p:cNvSpPr/>
              <p:nvPr/>
            </p:nvSpPr>
            <p:spPr>
              <a:xfrm>
                <a:off x="1054148" y="1920086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眨眼检测</a:t>
                </a:r>
              </a:p>
            </p:txBody>
          </p:sp>
          <p:sp>
            <p:nvSpPr>
              <p:cNvPr id="63" name="Rectangle 98"/>
              <p:cNvSpPr/>
              <p:nvPr/>
            </p:nvSpPr>
            <p:spPr>
              <a:xfrm>
                <a:off x="1154253" y="3016822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脸红检测</a:t>
                </a:r>
              </a:p>
            </p:txBody>
          </p:sp>
          <p:sp>
            <p:nvSpPr>
              <p:cNvPr id="61" name="Rectangle 96"/>
              <p:cNvSpPr/>
              <p:nvPr/>
            </p:nvSpPr>
            <p:spPr>
              <a:xfrm>
                <a:off x="1193500" y="4139453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5"/>
                    </a:solidFill>
                  </a:rPr>
                  <a:t>咧嘴检测</a:t>
                </a:r>
              </a:p>
            </p:txBody>
          </p:sp>
        </p:grpSp>
        <p:grpSp>
          <p:nvGrpSpPr>
            <p:cNvPr id="54" name="Group 89"/>
            <p:cNvGrpSpPr/>
            <p:nvPr/>
          </p:nvGrpSpPr>
          <p:grpSpPr>
            <a:xfrm>
              <a:off x="1307468" y="2816305"/>
              <a:ext cx="2480471" cy="1039165"/>
              <a:chOff x="1307468" y="3031133"/>
              <a:chExt cx="2480471" cy="1039165"/>
            </a:xfrm>
          </p:grpSpPr>
          <p:cxnSp>
            <p:nvCxnSpPr>
              <p:cNvPr id="55" name="Straight Connector 90"/>
              <p:cNvCxnSpPr/>
              <p:nvPr/>
            </p:nvCxnSpPr>
            <p:spPr>
              <a:xfrm>
                <a:off x="1307468" y="3031133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91"/>
              <p:cNvCxnSpPr/>
              <p:nvPr/>
            </p:nvCxnSpPr>
            <p:spPr>
              <a:xfrm>
                <a:off x="1339667" y="4070298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面部微表情特征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C18C6EB7-A3B1-495E-A61E-2E8420C3DE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923634" y="-8863"/>
            <a:ext cx="6855716" cy="5996349"/>
          </a:xfrm>
          <a:prstGeom prst="rect">
            <a:avLst/>
          </a:prstGeom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2DB5B94B-1B01-44C0-A026-C554DDDEFD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614450" y="-2255150"/>
            <a:ext cx="6855716" cy="599634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B69B074-D6D9-46EA-A1A1-4B4E993EE9D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407" y="1114699"/>
            <a:ext cx="2473193" cy="1399865"/>
          </a:xfrm>
          <a:prstGeom prst="rect">
            <a:avLst/>
          </a:prstGeom>
        </p:spPr>
      </p:pic>
      <p:pic>
        <p:nvPicPr>
          <p:cNvPr id="70" name="图片 69">
            <a:extLst>
              <a:ext uri="{FF2B5EF4-FFF2-40B4-BE49-F238E27FC236}">
                <a16:creationId xmlns:a16="http://schemas.microsoft.com/office/drawing/2014/main" id="{D1B92A12-D4C5-401E-A8DD-91A4B79B99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316" y="1114699"/>
            <a:ext cx="2569735" cy="1367968"/>
          </a:xfrm>
          <a:prstGeom prst="rect">
            <a:avLst/>
          </a:prstGeom>
        </p:spPr>
      </p:pic>
      <p:pic>
        <p:nvPicPr>
          <p:cNvPr id="72" name="图片 71">
            <a:extLst>
              <a:ext uri="{FF2B5EF4-FFF2-40B4-BE49-F238E27FC236}">
                <a16:creationId xmlns:a16="http://schemas.microsoft.com/office/drawing/2014/main" id="{2E4A639D-9B2A-4CCE-BF77-860C2C1F4AA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5599"/>
          <a:stretch/>
        </p:blipFill>
        <p:spPr>
          <a:xfrm>
            <a:off x="4572000" y="2859782"/>
            <a:ext cx="1634815" cy="204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07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478c2fb4-bfc7-4a91-8b33-491b58f3ec75"/>
          <p:cNvGrpSpPr>
            <a:grpSpLocks noChangeAspect="1"/>
          </p:cNvGrpSpPr>
          <p:nvPr/>
        </p:nvGrpSpPr>
        <p:grpSpPr>
          <a:xfrm>
            <a:off x="1893734" y="1638570"/>
            <a:ext cx="5634797" cy="2708024"/>
            <a:chOff x="2256021" y="1376773"/>
            <a:chExt cx="8512122" cy="4090836"/>
          </a:xfrm>
        </p:grpSpPr>
        <p:sp>
          <p:nvSpPr>
            <p:cNvPr id="5" name="Arc 9"/>
            <p:cNvSpPr/>
            <p:nvPr/>
          </p:nvSpPr>
          <p:spPr>
            <a:xfrm rot="20899889" flipH="1">
              <a:off x="2945686" y="2365905"/>
              <a:ext cx="3026277" cy="1611576"/>
            </a:xfrm>
            <a:prstGeom prst="arc">
              <a:avLst>
                <a:gd name="adj1" fmla="val 12596661"/>
                <a:gd name="adj2" fmla="val 21380040"/>
              </a:avLst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Arc 12"/>
            <p:cNvSpPr/>
            <p:nvPr/>
          </p:nvSpPr>
          <p:spPr>
            <a:xfrm rot="20899889" flipH="1">
              <a:off x="4049849" y="2343022"/>
              <a:ext cx="2249777" cy="3048407"/>
            </a:xfrm>
            <a:prstGeom prst="arc">
              <a:avLst>
                <a:gd name="adj1" fmla="val 13745913"/>
                <a:gd name="adj2" fmla="val 525263"/>
              </a:avLst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Arc 18"/>
            <p:cNvSpPr/>
            <p:nvPr/>
          </p:nvSpPr>
          <p:spPr>
            <a:xfrm rot="700111">
              <a:off x="6182744" y="2475663"/>
              <a:ext cx="3090363" cy="1611576"/>
            </a:xfrm>
            <a:prstGeom prst="arc">
              <a:avLst>
                <a:gd name="adj1" fmla="val 12596661"/>
                <a:gd name="adj2" fmla="val 20993129"/>
              </a:avLst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Arc 21"/>
            <p:cNvSpPr/>
            <p:nvPr/>
          </p:nvSpPr>
          <p:spPr>
            <a:xfrm rot="700111">
              <a:off x="6053073" y="2419202"/>
              <a:ext cx="2249777" cy="3048407"/>
            </a:xfrm>
            <a:prstGeom prst="arc">
              <a:avLst>
                <a:gd name="adj1" fmla="val 13745913"/>
                <a:gd name="adj2" fmla="val 525263"/>
              </a:avLst>
            </a:prstGeom>
            <a:ln w="1270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Rectangle 23"/>
            <p:cNvSpPr/>
            <p:nvPr/>
          </p:nvSpPr>
          <p:spPr>
            <a:xfrm>
              <a:off x="2256021" y="3502511"/>
              <a:ext cx="1261883" cy="58394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/>
                  </a:solidFill>
                </a:rPr>
                <a:t>音量</a:t>
              </a:r>
            </a:p>
          </p:txBody>
        </p:sp>
        <p:sp>
          <p:nvSpPr>
            <p:cNvPr id="12" name="Rectangle 24"/>
            <p:cNvSpPr/>
            <p:nvPr/>
          </p:nvSpPr>
          <p:spPr>
            <a:xfrm>
              <a:off x="3147405" y="4542309"/>
              <a:ext cx="1998882" cy="68486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/>
                  </a:solidFill>
                </a:rPr>
                <a:t>短时能量</a:t>
              </a:r>
            </a:p>
          </p:txBody>
        </p:sp>
        <p:sp>
          <p:nvSpPr>
            <p:cNvPr id="13" name="Rectangle 25"/>
            <p:cNvSpPr/>
            <p:nvPr/>
          </p:nvSpPr>
          <p:spPr>
            <a:xfrm>
              <a:off x="7510400" y="4439165"/>
              <a:ext cx="1261883" cy="56073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/>
                  </a:solidFill>
                </a:rPr>
                <a:t>节拍</a:t>
              </a:r>
            </a:p>
          </p:txBody>
        </p:sp>
        <p:sp>
          <p:nvSpPr>
            <p:cNvPr id="14" name="Rectangle 26"/>
            <p:cNvSpPr/>
            <p:nvPr/>
          </p:nvSpPr>
          <p:spPr>
            <a:xfrm>
              <a:off x="8841065" y="3462287"/>
              <a:ext cx="1261883" cy="667127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accent5"/>
                  </a:solidFill>
                </a:rPr>
                <a:t>MFCC</a:t>
              </a:r>
              <a:endParaRPr lang="zh-CN" altLang="en-US" sz="1600" b="1" dirty="0">
                <a:solidFill>
                  <a:schemeClr val="accent5"/>
                </a:solidFill>
              </a:endParaRPr>
            </a:p>
          </p:txBody>
        </p:sp>
        <p:grpSp>
          <p:nvGrpSpPr>
            <p:cNvPr id="39" name="Group 36"/>
            <p:cNvGrpSpPr/>
            <p:nvPr/>
          </p:nvGrpSpPr>
          <p:grpSpPr>
            <a:xfrm>
              <a:off x="4002329" y="4728345"/>
              <a:ext cx="373942" cy="371718"/>
              <a:chOff x="3563938" y="1050925"/>
              <a:chExt cx="266700" cy="265113"/>
            </a:xfrm>
            <a:solidFill>
              <a:schemeClr val="bg1"/>
            </a:solidFill>
          </p:grpSpPr>
          <p:sp>
            <p:nvSpPr>
              <p:cNvPr id="40" name="Freeform: Shape 37"/>
              <p:cNvSpPr>
                <a:spLocks/>
              </p:cNvSpPr>
              <p:nvPr/>
            </p:nvSpPr>
            <p:spPr bwMode="auto">
              <a:xfrm>
                <a:off x="3563938" y="1244600"/>
                <a:ext cx="69850" cy="71438"/>
              </a:xfrm>
              <a:custGeom>
                <a:avLst/>
                <a:gdLst>
                  <a:gd name="T0" fmla="*/ 44 w 44"/>
                  <a:gd name="T1" fmla="*/ 25 h 45"/>
                  <a:gd name="T2" fmla="*/ 19 w 44"/>
                  <a:gd name="T3" fmla="*/ 0 h 45"/>
                  <a:gd name="T4" fmla="*/ 19 w 44"/>
                  <a:gd name="T5" fmla="*/ 0 h 45"/>
                  <a:gd name="T6" fmla="*/ 0 w 44"/>
                  <a:gd name="T7" fmla="*/ 45 h 45"/>
                  <a:gd name="T8" fmla="*/ 44 w 44"/>
                  <a:gd name="T9" fmla="*/ 2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5">
                    <a:moveTo>
                      <a:pt x="44" y="25"/>
                    </a:moveTo>
                    <a:lnTo>
                      <a:pt x="19" y="0"/>
                    </a:lnTo>
                    <a:lnTo>
                      <a:pt x="19" y="0"/>
                    </a:lnTo>
                    <a:lnTo>
                      <a:pt x="0" y="45"/>
                    </a:lnTo>
                    <a:lnTo>
                      <a:pt x="44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Rectangle 38"/>
              <p:cNvSpPr>
                <a:spLocks/>
              </p:cNvSpPr>
              <p:nvPr/>
            </p:nvSpPr>
            <p:spPr bwMode="auto">
              <a:xfrm>
                <a:off x="3633788" y="1284288"/>
                <a:ext cx="1588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41"/>
              <p:cNvSpPr>
                <a:spLocks/>
              </p:cNvSpPr>
              <p:nvPr/>
            </p:nvSpPr>
            <p:spPr bwMode="auto">
              <a:xfrm>
                <a:off x="3775075" y="1050925"/>
                <a:ext cx="55563" cy="52388"/>
              </a:xfrm>
              <a:custGeom>
                <a:avLst/>
                <a:gdLst>
                  <a:gd name="T0" fmla="*/ 14 w 21"/>
                  <a:gd name="T1" fmla="*/ 6 h 20"/>
                  <a:gd name="T2" fmla="*/ 0 w 21"/>
                  <a:gd name="T3" fmla="*/ 6 h 20"/>
                  <a:gd name="T4" fmla="*/ 15 w 21"/>
                  <a:gd name="T5" fmla="*/ 20 h 20"/>
                  <a:gd name="T6" fmla="*/ 14 w 21"/>
                  <a:gd name="T7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0">
                    <a:moveTo>
                      <a:pt x="14" y="6"/>
                    </a:moveTo>
                    <a:cubicBezTo>
                      <a:pt x="8" y="0"/>
                      <a:pt x="0" y="6"/>
                      <a:pt x="0" y="6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5" y="20"/>
                      <a:pt x="21" y="14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3" name="Freeform: Shape 51"/>
            <p:cNvSpPr>
              <a:spLocks noChangeAspect="1"/>
            </p:cNvSpPr>
            <p:nvPr/>
          </p:nvSpPr>
          <p:spPr bwMode="auto">
            <a:xfrm>
              <a:off x="10330794" y="2031228"/>
              <a:ext cx="437349" cy="566963"/>
            </a:xfrm>
            <a:custGeom>
              <a:avLst/>
              <a:gdLst>
                <a:gd name="T0" fmla="*/ 719 w 1222"/>
                <a:gd name="T1" fmla="*/ 1338 h 1581"/>
                <a:gd name="T2" fmla="*/ 686 w 1222"/>
                <a:gd name="T3" fmla="*/ 1221 h 1581"/>
                <a:gd name="T4" fmla="*/ 686 w 1222"/>
                <a:gd name="T5" fmla="*/ 359 h 1581"/>
                <a:gd name="T6" fmla="*/ 719 w 1222"/>
                <a:gd name="T7" fmla="*/ 243 h 1581"/>
                <a:gd name="T8" fmla="*/ 17 w 1222"/>
                <a:gd name="T9" fmla="*/ 460 h 1581"/>
                <a:gd name="T10" fmla="*/ 0 w 1222"/>
                <a:gd name="T11" fmla="*/ 794 h 1581"/>
                <a:gd name="T12" fmla="*/ 17 w 1222"/>
                <a:gd name="T13" fmla="*/ 1120 h 1581"/>
                <a:gd name="T14" fmla="*/ 502 w 1222"/>
                <a:gd name="T15" fmla="*/ 1530 h 1581"/>
                <a:gd name="T16" fmla="*/ 493 w 1222"/>
                <a:gd name="T17" fmla="*/ 1112 h 1581"/>
                <a:gd name="T18" fmla="*/ 284 w 1222"/>
                <a:gd name="T19" fmla="*/ 1120 h 1581"/>
                <a:gd name="T20" fmla="*/ 284 w 1222"/>
                <a:gd name="T21" fmla="*/ 794 h 1581"/>
                <a:gd name="T22" fmla="*/ 284 w 1222"/>
                <a:gd name="T23" fmla="*/ 460 h 1581"/>
                <a:gd name="T24" fmla="*/ 493 w 1222"/>
                <a:gd name="T25" fmla="*/ 468 h 1581"/>
                <a:gd name="T26" fmla="*/ 502 w 1222"/>
                <a:gd name="T27" fmla="*/ 58 h 1581"/>
                <a:gd name="T28" fmla="*/ 17 w 1222"/>
                <a:gd name="T29" fmla="*/ 460 h 1581"/>
                <a:gd name="T30" fmla="*/ 602 w 1222"/>
                <a:gd name="T31" fmla="*/ 911 h 1581"/>
                <a:gd name="T32" fmla="*/ 493 w 1222"/>
                <a:gd name="T33" fmla="*/ 861 h 1581"/>
                <a:gd name="T34" fmla="*/ 543 w 1222"/>
                <a:gd name="T35" fmla="*/ 828 h 1581"/>
                <a:gd name="T36" fmla="*/ 610 w 1222"/>
                <a:gd name="T37" fmla="*/ 778 h 1581"/>
                <a:gd name="T38" fmla="*/ 627 w 1222"/>
                <a:gd name="T39" fmla="*/ 660 h 1581"/>
                <a:gd name="T40" fmla="*/ 476 w 1222"/>
                <a:gd name="T41" fmla="*/ 677 h 1581"/>
                <a:gd name="T42" fmla="*/ 510 w 1222"/>
                <a:gd name="T43" fmla="*/ 736 h 1581"/>
                <a:gd name="T44" fmla="*/ 560 w 1222"/>
                <a:gd name="T45" fmla="*/ 677 h 1581"/>
                <a:gd name="T46" fmla="*/ 585 w 1222"/>
                <a:gd name="T47" fmla="*/ 719 h 1581"/>
                <a:gd name="T48" fmla="*/ 502 w 1222"/>
                <a:gd name="T49" fmla="*/ 803 h 1581"/>
                <a:gd name="T50" fmla="*/ 410 w 1222"/>
                <a:gd name="T51" fmla="*/ 911 h 1581"/>
                <a:gd name="T52" fmla="*/ 819 w 1222"/>
                <a:gd name="T53" fmla="*/ 811 h 1581"/>
                <a:gd name="T54" fmla="*/ 794 w 1222"/>
                <a:gd name="T55" fmla="*/ 635 h 1581"/>
                <a:gd name="T56" fmla="*/ 644 w 1222"/>
                <a:gd name="T57" fmla="*/ 853 h 1581"/>
                <a:gd name="T58" fmla="*/ 744 w 1222"/>
                <a:gd name="T59" fmla="*/ 911 h 1581"/>
                <a:gd name="T60" fmla="*/ 803 w 1222"/>
                <a:gd name="T61" fmla="*/ 853 h 1581"/>
                <a:gd name="T62" fmla="*/ 844 w 1222"/>
                <a:gd name="T63" fmla="*/ 811 h 1581"/>
                <a:gd name="T64" fmla="*/ 786 w 1222"/>
                <a:gd name="T65" fmla="*/ 686 h 1581"/>
                <a:gd name="T66" fmla="*/ 694 w 1222"/>
                <a:gd name="T67" fmla="*/ 811 h 1581"/>
                <a:gd name="T68" fmla="*/ 694 w 1222"/>
                <a:gd name="T69" fmla="*/ 811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22" h="1581">
                  <a:moveTo>
                    <a:pt x="1221" y="794"/>
                  </a:moveTo>
                  <a:cubicBezTo>
                    <a:pt x="1221" y="1079"/>
                    <a:pt x="995" y="1313"/>
                    <a:pt x="719" y="1338"/>
                  </a:cubicBezTo>
                  <a:cubicBezTo>
                    <a:pt x="719" y="1329"/>
                    <a:pt x="711" y="1313"/>
                    <a:pt x="711" y="1296"/>
                  </a:cubicBezTo>
                  <a:cubicBezTo>
                    <a:pt x="711" y="1296"/>
                    <a:pt x="702" y="1262"/>
                    <a:pt x="686" y="1221"/>
                  </a:cubicBezTo>
                  <a:cubicBezTo>
                    <a:pt x="911" y="1212"/>
                    <a:pt x="1095" y="1028"/>
                    <a:pt x="1095" y="794"/>
                  </a:cubicBezTo>
                  <a:cubicBezTo>
                    <a:pt x="1095" y="560"/>
                    <a:pt x="911" y="368"/>
                    <a:pt x="686" y="359"/>
                  </a:cubicBezTo>
                  <a:cubicBezTo>
                    <a:pt x="702" y="326"/>
                    <a:pt x="711" y="293"/>
                    <a:pt x="711" y="284"/>
                  </a:cubicBezTo>
                  <a:cubicBezTo>
                    <a:pt x="711" y="276"/>
                    <a:pt x="719" y="259"/>
                    <a:pt x="719" y="243"/>
                  </a:cubicBezTo>
                  <a:cubicBezTo>
                    <a:pt x="995" y="267"/>
                    <a:pt x="1221" y="510"/>
                    <a:pt x="1221" y="794"/>
                  </a:cubicBezTo>
                  <a:close/>
                  <a:moveTo>
                    <a:pt x="17" y="460"/>
                  </a:moveTo>
                  <a:cubicBezTo>
                    <a:pt x="8" y="568"/>
                    <a:pt x="0" y="677"/>
                    <a:pt x="0" y="786"/>
                  </a:cubicBezTo>
                  <a:lnTo>
                    <a:pt x="0" y="794"/>
                  </a:lnTo>
                  <a:lnTo>
                    <a:pt x="0" y="803"/>
                  </a:lnTo>
                  <a:cubicBezTo>
                    <a:pt x="0" y="911"/>
                    <a:pt x="8" y="1012"/>
                    <a:pt x="17" y="1120"/>
                  </a:cubicBezTo>
                  <a:cubicBezTo>
                    <a:pt x="42" y="1396"/>
                    <a:pt x="259" y="1580"/>
                    <a:pt x="468" y="1538"/>
                  </a:cubicBezTo>
                  <a:cubicBezTo>
                    <a:pt x="485" y="1530"/>
                    <a:pt x="493" y="1530"/>
                    <a:pt x="502" y="1530"/>
                  </a:cubicBezTo>
                  <a:cubicBezTo>
                    <a:pt x="552" y="1505"/>
                    <a:pt x="594" y="1471"/>
                    <a:pt x="644" y="1438"/>
                  </a:cubicBezTo>
                  <a:cubicBezTo>
                    <a:pt x="702" y="1396"/>
                    <a:pt x="569" y="1070"/>
                    <a:pt x="493" y="1112"/>
                  </a:cubicBezTo>
                  <a:cubicBezTo>
                    <a:pt x="460" y="1129"/>
                    <a:pt x="376" y="1196"/>
                    <a:pt x="343" y="1196"/>
                  </a:cubicBezTo>
                  <a:cubicBezTo>
                    <a:pt x="309" y="1204"/>
                    <a:pt x="293" y="1162"/>
                    <a:pt x="284" y="1120"/>
                  </a:cubicBezTo>
                  <a:cubicBezTo>
                    <a:pt x="276" y="1028"/>
                    <a:pt x="284" y="903"/>
                    <a:pt x="284" y="803"/>
                  </a:cubicBezTo>
                  <a:cubicBezTo>
                    <a:pt x="284" y="794"/>
                    <a:pt x="284" y="794"/>
                    <a:pt x="284" y="794"/>
                  </a:cubicBezTo>
                  <a:cubicBezTo>
                    <a:pt x="284" y="786"/>
                    <a:pt x="284" y="786"/>
                    <a:pt x="284" y="786"/>
                  </a:cubicBezTo>
                  <a:cubicBezTo>
                    <a:pt x="284" y="677"/>
                    <a:pt x="276" y="560"/>
                    <a:pt x="284" y="460"/>
                  </a:cubicBezTo>
                  <a:cubicBezTo>
                    <a:pt x="293" y="426"/>
                    <a:pt x="309" y="385"/>
                    <a:pt x="343" y="385"/>
                  </a:cubicBezTo>
                  <a:cubicBezTo>
                    <a:pt x="376" y="393"/>
                    <a:pt x="460" y="452"/>
                    <a:pt x="493" y="468"/>
                  </a:cubicBezTo>
                  <a:cubicBezTo>
                    <a:pt x="569" y="510"/>
                    <a:pt x="702" y="184"/>
                    <a:pt x="644" y="142"/>
                  </a:cubicBezTo>
                  <a:cubicBezTo>
                    <a:pt x="594" y="117"/>
                    <a:pt x="552" y="75"/>
                    <a:pt x="502" y="58"/>
                  </a:cubicBezTo>
                  <a:cubicBezTo>
                    <a:pt x="493" y="50"/>
                    <a:pt x="485" y="50"/>
                    <a:pt x="468" y="50"/>
                  </a:cubicBezTo>
                  <a:cubicBezTo>
                    <a:pt x="259" y="0"/>
                    <a:pt x="42" y="184"/>
                    <a:pt x="17" y="460"/>
                  </a:cubicBezTo>
                  <a:close/>
                  <a:moveTo>
                    <a:pt x="410" y="911"/>
                  </a:moveTo>
                  <a:cubicBezTo>
                    <a:pt x="602" y="911"/>
                    <a:pt x="602" y="911"/>
                    <a:pt x="602" y="911"/>
                  </a:cubicBezTo>
                  <a:cubicBezTo>
                    <a:pt x="610" y="861"/>
                    <a:pt x="610" y="861"/>
                    <a:pt x="610" y="861"/>
                  </a:cubicBezTo>
                  <a:cubicBezTo>
                    <a:pt x="493" y="861"/>
                    <a:pt x="493" y="861"/>
                    <a:pt x="493" y="861"/>
                  </a:cubicBezTo>
                  <a:cubicBezTo>
                    <a:pt x="493" y="861"/>
                    <a:pt x="502" y="853"/>
                    <a:pt x="510" y="853"/>
                  </a:cubicBezTo>
                  <a:cubicBezTo>
                    <a:pt x="510" y="845"/>
                    <a:pt x="527" y="836"/>
                    <a:pt x="543" y="828"/>
                  </a:cubicBezTo>
                  <a:cubicBezTo>
                    <a:pt x="569" y="811"/>
                    <a:pt x="569" y="811"/>
                    <a:pt x="569" y="811"/>
                  </a:cubicBezTo>
                  <a:cubicBezTo>
                    <a:pt x="585" y="803"/>
                    <a:pt x="602" y="786"/>
                    <a:pt x="610" y="778"/>
                  </a:cubicBezTo>
                  <a:cubicBezTo>
                    <a:pt x="627" y="761"/>
                    <a:pt x="635" y="744"/>
                    <a:pt x="644" y="719"/>
                  </a:cubicBezTo>
                  <a:cubicBezTo>
                    <a:pt x="652" y="694"/>
                    <a:pt x="644" y="677"/>
                    <a:pt x="627" y="660"/>
                  </a:cubicBezTo>
                  <a:cubicBezTo>
                    <a:pt x="619" y="644"/>
                    <a:pt x="594" y="635"/>
                    <a:pt x="569" y="635"/>
                  </a:cubicBezTo>
                  <a:cubicBezTo>
                    <a:pt x="527" y="635"/>
                    <a:pt x="502" y="644"/>
                    <a:pt x="476" y="677"/>
                  </a:cubicBezTo>
                  <a:cubicBezTo>
                    <a:pt x="468" y="686"/>
                    <a:pt x="460" y="711"/>
                    <a:pt x="452" y="736"/>
                  </a:cubicBezTo>
                  <a:cubicBezTo>
                    <a:pt x="510" y="736"/>
                    <a:pt x="510" y="736"/>
                    <a:pt x="510" y="736"/>
                  </a:cubicBezTo>
                  <a:cubicBezTo>
                    <a:pt x="510" y="719"/>
                    <a:pt x="518" y="702"/>
                    <a:pt x="518" y="694"/>
                  </a:cubicBezTo>
                  <a:cubicBezTo>
                    <a:pt x="527" y="686"/>
                    <a:pt x="543" y="677"/>
                    <a:pt x="560" y="677"/>
                  </a:cubicBezTo>
                  <a:cubicBezTo>
                    <a:pt x="569" y="677"/>
                    <a:pt x="577" y="686"/>
                    <a:pt x="585" y="694"/>
                  </a:cubicBezTo>
                  <a:cubicBezTo>
                    <a:pt x="585" y="702"/>
                    <a:pt x="594" y="711"/>
                    <a:pt x="585" y="719"/>
                  </a:cubicBezTo>
                  <a:cubicBezTo>
                    <a:pt x="585" y="736"/>
                    <a:pt x="577" y="744"/>
                    <a:pt x="560" y="761"/>
                  </a:cubicBezTo>
                  <a:cubicBezTo>
                    <a:pt x="552" y="769"/>
                    <a:pt x="535" y="778"/>
                    <a:pt x="502" y="803"/>
                  </a:cubicBezTo>
                  <a:cubicBezTo>
                    <a:pt x="468" y="819"/>
                    <a:pt x="452" y="836"/>
                    <a:pt x="435" y="861"/>
                  </a:cubicBezTo>
                  <a:cubicBezTo>
                    <a:pt x="426" y="878"/>
                    <a:pt x="418" y="895"/>
                    <a:pt x="410" y="911"/>
                  </a:cubicBezTo>
                  <a:close/>
                  <a:moveTo>
                    <a:pt x="844" y="811"/>
                  </a:moveTo>
                  <a:cubicBezTo>
                    <a:pt x="819" y="811"/>
                    <a:pt x="819" y="811"/>
                    <a:pt x="819" y="811"/>
                  </a:cubicBezTo>
                  <a:cubicBezTo>
                    <a:pt x="853" y="635"/>
                    <a:pt x="853" y="635"/>
                    <a:pt x="853" y="635"/>
                  </a:cubicBezTo>
                  <a:cubicBezTo>
                    <a:pt x="794" y="635"/>
                    <a:pt x="794" y="635"/>
                    <a:pt x="794" y="635"/>
                  </a:cubicBezTo>
                  <a:cubicBezTo>
                    <a:pt x="652" y="803"/>
                    <a:pt x="652" y="803"/>
                    <a:pt x="652" y="803"/>
                  </a:cubicBezTo>
                  <a:cubicBezTo>
                    <a:pt x="644" y="853"/>
                    <a:pt x="644" y="853"/>
                    <a:pt x="644" y="853"/>
                  </a:cubicBezTo>
                  <a:cubicBezTo>
                    <a:pt x="753" y="853"/>
                    <a:pt x="753" y="853"/>
                    <a:pt x="753" y="853"/>
                  </a:cubicBezTo>
                  <a:cubicBezTo>
                    <a:pt x="744" y="911"/>
                    <a:pt x="744" y="911"/>
                    <a:pt x="744" y="911"/>
                  </a:cubicBezTo>
                  <a:cubicBezTo>
                    <a:pt x="794" y="911"/>
                    <a:pt x="794" y="911"/>
                    <a:pt x="794" y="911"/>
                  </a:cubicBezTo>
                  <a:cubicBezTo>
                    <a:pt x="803" y="853"/>
                    <a:pt x="803" y="853"/>
                    <a:pt x="803" y="853"/>
                  </a:cubicBezTo>
                  <a:cubicBezTo>
                    <a:pt x="836" y="853"/>
                    <a:pt x="836" y="853"/>
                    <a:pt x="836" y="853"/>
                  </a:cubicBezTo>
                  <a:lnTo>
                    <a:pt x="844" y="811"/>
                  </a:lnTo>
                  <a:close/>
                  <a:moveTo>
                    <a:pt x="694" y="811"/>
                  </a:moveTo>
                  <a:cubicBezTo>
                    <a:pt x="786" y="686"/>
                    <a:pt x="786" y="686"/>
                    <a:pt x="786" y="686"/>
                  </a:cubicBezTo>
                  <a:cubicBezTo>
                    <a:pt x="761" y="811"/>
                    <a:pt x="761" y="811"/>
                    <a:pt x="761" y="811"/>
                  </a:cubicBezTo>
                  <a:lnTo>
                    <a:pt x="694" y="811"/>
                  </a:lnTo>
                  <a:close/>
                  <a:moveTo>
                    <a:pt x="694" y="811"/>
                  </a:moveTo>
                  <a:lnTo>
                    <a:pt x="694" y="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53"/>
            <p:cNvSpPr>
              <a:spLocks/>
            </p:cNvSpPr>
            <p:nvPr/>
          </p:nvSpPr>
          <p:spPr bwMode="auto">
            <a:xfrm>
              <a:off x="4473447" y="1376773"/>
              <a:ext cx="3439824" cy="2595891"/>
            </a:xfrm>
            <a:custGeom>
              <a:avLst/>
              <a:gdLst>
                <a:gd name="T0" fmla="*/ 885 w 951"/>
                <a:gd name="T1" fmla="*/ 718 h 718"/>
                <a:gd name="T2" fmla="*/ 951 w 951"/>
                <a:gd name="T3" fmla="*/ 476 h 718"/>
                <a:gd name="T4" fmla="*/ 475 w 951"/>
                <a:gd name="T5" fmla="*/ 0 h 718"/>
                <a:gd name="T6" fmla="*/ 0 w 951"/>
                <a:gd name="T7" fmla="*/ 476 h 718"/>
                <a:gd name="T8" fmla="*/ 66 w 951"/>
                <a:gd name="T9" fmla="*/ 718 h 718"/>
                <a:gd name="T10" fmla="*/ 476 w 951"/>
                <a:gd name="T11" fmla="*/ 485 h 718"/>
                <a:gd name="T12" fmla="*/ 885 w 951"/>
                <a:gd name="T13" fmla="*/ 718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1" h="718">
                  <a:moveTo>
                    <a:pt x="885" y="718"/>
                  </a:moveTo>
                  <a:cubicBezTo>
                    <a:pt x="927" y="647"/>
                    <a:pt x="951" y="564"/>
                    <a:pt x="951" y="476"/>
                  </a:cubicBezTo>
                  <a:cubicBezTo>
                    <a:pt x="951" y="213"/>
                    <a:pt x="738" y="0"/>
                    <a:pt x="475" y="0"/>
                  </a:cubicBezTo>
                  <a:cubicBezTo>
                    <a:pt x="213" y="0"/>
                    <a:pt x="0" y="213"/>
                    <a:pt x="0" y="476"/>
                  </a:cubicBezTo>
                  <a:cubicBezTo>
                    <a:pt x="0" y="564"/>
                    <a:pt x="24" y="647"/>
                    <a:pt x="66" y="718"/>
                  </a:cubicBezTo>
                  <a:cubicBezTo>
                    <a:pt x="476" y="485"/>
                    <a:pt x="476" y="485"/>
                    <a:pt x="476" y="485"/>
                  </a:cubicBezTo>
                  <a:lnTo>
                    <a:pt x="885" y="7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54"/>
            <p:cNvSpPr>
              <a:spLocks/>
            </p:cNvSpPr>
            <p:nvPr/>
          </p:nvSpPr>
          <p:spPr bwMode="auto">
            <a:xfrm>
              <a:off x="4597054" y="1503441"/>
              <a:ext cx="3194121" cy="2202159"/>
            </a:xfrm>
            <a:custGeom>
              <a:avLst/>
              <a:gdLst>
                <a:gd name="T0" fmla="*/ 826 w 883"/>
                <a:gd name="T1" fmla="*/ 605 h 609"/>
                <a:gd name="T2" fmla="*/ 815 w 883"/>
                <a:gd name="T3" fmla="*/ 603 h 609"/>
                <a:gd name="T4" fmla="*/ 792 w 883"/>
                <a:gd name="T5" fmla="*/ 557 h 609"/>
                <a:gd name="T6" fmla="*/ 811 w 883"/>
                <a:gd name="T7" fmla="*/ 441 h 609"/>
                <a:gd name="T8" fmla="*/ 441 w 883"/>
                <a:gd name="T9" fmla="*/ 72 h 609"/>
                <a:gd name="T10" fmla="*/ 72 w 883"/>
                <a:gd name="T11" fmla="*/ 441 h 609"/>
                <a:gd name="T12" fmla="*/ 91 w 883"/>
                <a:gd name="T13" fmla="*/ 557 h 609"/>
                <a:gd name="T14" fmla="*/ 68 w 883"/>
                <a:gd name="T15" fmla="*/ 603 h 609"/>
                <a:gd name="T16" fmla="*/ 23 w 883"/>
                <a:gd name="T17" fmla="*/ 580 h 609"/>
                <a:gd name="T18" fmla="*/ 0 w 883"/>
                <a:gd name="T19" fmla="*/ 441 h 609"/>
                <a:gd name="T20" fmla="*/ 441 w 883"/>
                <a:gd name="T21" fmla="*/ 0 h 609"/>
                <a:gd name="T22" fmla="*/ 883 w 883"/>
                <a:gd name="T23" fmla="*/ 441 h 609"/>
                <a:gd name="T24" fmla="*/ 860 w 883"/>
                <a:gd name="T25" fmla="*/ 580 h 609"/>
                <a:gd name="T26" fmla="*/ 826 w 883"/>
                <a:gd name="T27" fmla="*/ 60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3" h="609">
                  <a:moveTo>
                    <a:pt x="826" y="605"/>
                  </a:moveTo>
                  <a:cubicBezTo>
                    <a:pt x="822" y="605"/>
                    <a:pt x="818" y="604"/>
                    <a:pt x="815" y="603"/>
                  </a:cubicBezTo>
                  <a:cubicBezTo>
                    <a:pt x="796" y="597"/>
                    <a:pt x="785" y="576"/>
                    <a:pt x="792" y="557"/>
                  </a:cubicBezTo>
                  <a:cubicBezTo>
                    <a:pt x="804" y="520"/>
                    <a:pt x="811" y="481"/>
                    <a:pt x="811" y="441"/>
                  </a:cubicBezTo>
                  <a:cubicBezTo>
                    <a:pt x="811" y="238"/>
                    <a:pt x="645" y="72"/>
                    <a:pt x="441" y="72"/>
                  </a:cubicBezTo>
                  <a:cubicBezTo>
                    <a:pt x="238" y="72"/>
                    <a:pt x="72" y="238"/>
                    <a:pt x="72" y="441"/>
                  </a:cubicBezTo>
                  <a:cubicBezTo>
                    <a:pt x="72" y="481"/>
                    <a:pt x="79" y="520"/>
                    <a:pt x="91" y="557"/>
                  </a:cubicBezTo>
                  <a:cubicBezTo>
                    <a:pt x="98" y="576"/>
                    <a:pt x="87" y="597"/>
                    <a:pt x="68" y="603"/>
                  </a:cubicBezTo>
                  <a:cubicBezTo>
                    <a:pt x="50" y="609"/>
                    <a:pt x="29" y="599"/>
                    <a:pt x="23" y="580"/>
                  </a:cubicBezTo>
                  <a:cubicBezTo>
                    <a:pt x="8" y="535"/>
                    <a:pt x="0" y="489"/>
                    <a:pt x="0" y="441"/>
                  </a:cubicBezTo>
                  <a:cubicBezTo>
                    <a:pt x="0" y="198"/>
                    <a:pt x="198" y="0"/>
                    <a:pt x="441" y="0"/>
                  </a:cubicBezTo>
                  <a:cubicBezTo>
                    <a:pt x="685" y="0"/>
                    <a:pt x="883" y="198"/>
                    <a:pt x="883" y="441"/>
                  </a:cubicBezTo>
                  <a:cubicBezTo>
                    <a:pt x="883" y="489"/>
                    <a:pt x="875" y="535"/>
                    <a:pt x="860" y="580"/>
                  </a:cubicBezTo>
                  <a:cubicBezTo>
                    <a:pt x="855" y="595"/>
                    <a:pt x="841" y="605"/>
                    <a:pt x="826" y="60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55"/>
            <p:cNvSpPr>
              <a:spLocks/>
            </p:cNvSpPr>
            <p:nvPr/>
          </p:nvSpPr>
          <p:spPr bwMode="auto">
            <a:xfrm>
              <a:off x="5935447" y="1828505"/>
              <a:ext cx="517349" cy="1269713"/>
            </a:xfrm>
            <a:custGeom>
              <a:avLst/>
              <a:gdLst>
                <a:gd name="T0" fmla="*/ 81 w 143"/>
                <a:gd name="T1" fmla="*/ 24 h 351"/>
                <a:gd name="T2" fmla="*/ 62 w 143"/>
                <a:gd name="T3" fmla="*/ 24 h 351"/>
                <a:gd name="T4" fmla="*/ 4 w 143"/>
                <a:gd name="T5" fmla="*/ 307 h 351"/>
                <a:gd name="T6" fmla="*/ 0 w 143"/>
                <a:gd name="T7" fmla="*/ 351 h 351"/>
                <a:gd name="T8" fmla="*/ 143 w 143"/>
                <a:gd name="T9" fmla="*/ 351 h 351"/>
                <a:gd name="T10" fmla="*/ 139 w 143"/>
                <a:gd name="T11" fmla="*/ 307 h 351"/>
                <a:gd name="T12" fmla="*/ 81 w 143"/>
                <a:gd name="T13" fmla="*/ 24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" h="351">
                  <a:moveTo>
                    <a:pt x="81" y="24"/>
                  </a:moveTo>
                  <a:cubicBezTo>
                    <a:pt x="76" y="0"/>
                    <a:pt x="67" y="0"/>
                    <a:pt x="62" y="24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" y="319"/>
                    <a:pt x="0" y="335"/>
                    <a:pt x="0" y="351"/>
                  </a:cubicBezTo>
                  <a:cubicBezTo>
                    <a:pt x="143" y="351"/>
                    <a:pt x="143" y="351"/>
                    <a:pt x="143" y="351"/>
                  </a:cubicBezTo>
                  <a:cubicBezTo>
                    <a:pt x="143" y="335"/>
                    <a:pt x="142" y="319"/>
                    <a:pt x="139" y="307"/>
                  </a:cubicBezTo>
                  <a:lnTo>
                    <a:pt x="81" y="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Oval 56"/>
            <p:cNvSpPr>
              <a:spLocks/>
            </p:cNvSpPr>
            <p:nvPr/>
          </p:nvSpPr>
          <p:spPr bwMode="auto">
            <a:xfrm>
              <a:off x="5935447" y="2837246"/>
              <a:ext cx="517349" cy="521927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0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Oval 8"/>
            <p:cNvSpPr/>
            <p:nvPr/>
          </p:nvSpPr>
          <p:spPr>
            <a:xfrm>
              <a:off x="2893108" y="3314037"/>
              <a:ext cx="120193" cy="12019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Oval 11"/>
            <p:cNvSpPr/>
            <p:nvPr/>
          </p:nvSpPr>
          <p:spPr>
            <a:xfrm>
              <a:off x="4060385" y="4275581"/>
              <a:ext cx="120193" cy="12019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Oval 17"/>
            <p:cNvSpPr/>
            <p:nvPr/>
          </p:nvSpPr>
          <p:spPr>
            <a:xfrm>
              <a:off x="9189245" y="3309302"/>
              <a:ext cx="120193" cy="12019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Oval 20"/>
            <p:cNvSpPr/>
            <p:nvPr/>
          </p:nvSpPr>
          <p:spPr>
            <a:xfrm>
              <a:off x="8176053" y="4275581"/>
              <a:ext cx="120193" cy="12019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语音特征</a:t>
            </a:r>
          </a:p>
        </p:txBody>
      </p:sp>
      <p:pic>
        <p:nvPicPr>
          <p:cNvPr id="51" name="图片 50">
            <a:extLst>
              <a:ext uri="{FF2B5EF4-FFF2-40B4-BE49-F238E27FC236}">
                <a16:creationId xmlns:a16="http://schemas.microsoft.com/office/drawing/2014/main" id="{7BC9B012-CC9C-487D-AE21-B5A5B30743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450187">
            <a:off x="-3709273" y="674321"/>
            <a:ext cx="6855716" cy="5996349"/>
          </a:xfrm>
          <a:prstGeom prst="rect">
            <a:avLst/>
          </a:prstGeom>
        </p:spPr>
      </p:pic>
      <p:pic>
        <p:nvPicPr>
          <p:cNvPr id="52" name="图片 51">
            <a:extLst>
              <a:ext uri="{FF2B5EF4-FFF2-40B4-BE49-F238E27FC236}">
                <a16:creationId xmlns:a16="http://schemas.microsoft.com/office/drawing/2014/main" id="{00C48ECD-62B1-4AA6-AD85-A482C765EA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 flipH="1">
            <a:off x="5561818" y="-955001"/>
            <a:ext cx="6855716" cy="5996349"/>
          </a:xfrm>
          <a:prstGeom prst="rect">
            <a:avLst/>
          </a:prstGeom>
        </p:spPr>
      </p:pic>
      <p:grpSp>
        <p:nvGrpSpPr>
          <p:cNvPr id="53" name="组合 52">
            <a:extLst>
              <a:ext uri="{FF2B5EF4-FFF2-40B4-BE49-F238E27FC236}">
                <a16:creationId xmlns:a16="http://schemas.microsoft.com/office/drawing/2014/main" id="{F63B0C59-7D15-4B12-BA30-3BDF766A872F}"/>
              </a:ext>
            </a:extLst>
          </p:cNvPr>
          <p:cNvGrpSpPr/>
          <p:nvPr/>
        </p:nvGrpSpPr>
        <p:grpSpPr>
          <a:xfrm>
            <a:off x="1449847" y="880167"/>
            <a:ext cx="3199715" cy="630414"/>
            <a:chOff x="7326123" y="1706225"/>
            <a:chExt cx="2591101" cy="515434"/>
          </a:xfrm>
        </p:grpSpPr>
        <p:sp>
          <p:nvSpPr>
            <p:cNvPr id="54" name="Freeform: Shape 15">
              <a:extLst>
                <a:ext uri="{FF2B5EF4-FFF2-40B4-BE49-F238E27FC236}">
                  <a16:creationId xmlns:a16="http://schemas.microsoft.com/office/drawing/2014/main" id="{D6B85DBF-EF92-482A-9468-339F1C8449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6123" y="1722047"/>
              <a:ext cx="536378" cy="499612"/>
            </a:xfrm>
            <a:custGeom>
              <a:avLst/>
              <a:gdLst/>
              <a:ahLst/>
              <a:cxnLst>
                <a:cxn ang="0">
                  <a:pos x="55" y="44"/>
                </a:cxn>
                <a:cxn ang="0">
                  <a:pos x="44" y="55"/>
                </a:cxn>
                <a:cxn ang="0">
                  <a:pos x="10" y="55"/>
                </a:cxn>
                <a:cxn ang="0">
                  <a:pos x="0" y="44"/>
                </a:cxn>
                <a:cxn ang="0">
                  <a:pos x="0" y="10"/>
                </a:cxn>
                <a:cxn ang="0">
                  <a:pos x="10" y="0"/>
                </a:cxn>
                <a:cxn ang="0">
                  <a:pos x="44" y="0"/>
                </a:cxn>
                <a:cxn ang="0">
                  <a:pos x="55" y="10"/>
                </a:cxn>
                <a:cxn ang="0">
                  <a:pos x="55" y="44"/>
                </a:cxn>
                <a:cxn ang="0">
                  <a:pos x="46" y="20"/>
                </a:cxn>
                <a:cxn ang="0">
                  <a:pos x="46" y="17"/>
                </a:cxn>
                <a:cxn ang="0">
                  <a:pos x="42" y="13"/>
                </a:cxn>
                <a:cxn ang="0">
                  <a:pos x="39" y="13"/>
                </a:cxn>
                <a:cxn ang="0">
                  <a:pos x="23" y="30"/>
                </a:cxn>
                <a:cxn ang="0">
                  <a:pos x="15" y="22"/>
                </a:cxn>
                <a:cxn ang="0">
                  <a:pos x="12" y="22"/>
                </a:cxn>
                <a:cxn ang="0">
                  <a:pos x="8" y="26"/>
                </a:cxn>
                <a:cxn ang="0">
                  <a:pos x="8" y="29"/>
                </a:cxn>
                <a:cxn ang="0">
                  <a:pos x="21" y="42"/>
                </a:cxn>
                <a:cxn ang="0">
                  <a:pos x="24" y="42"/>
                </a:cxn>
                <a:cxn ang="0">
                  <a:pos x="46" y="20"/>
                </a:cxn>
              </a:cxnLst>
              <a:rect l="0" t="0" r="r" b="b"/>
              <a:pathLst>
                <a:path w="55" h="55">
                  <a:moveTo>
                    <a:pt x="55" y="44"/>
                  </a:moveTo>
                  <a:cubicBezTo>
                    <a:pt x="55" y="50"/>
                    <a:pt x="50" y="55"/>
                    <a:pt x="44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4" y="55"/>
                    <a:pt x="0" y="50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10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0" y="0"/>
                    <a:pt x="55" y="5"/>
                    <a:pt x="55" y="10"/>
                  </a:cubicBezTo>
                  <a:lnTo>
                    <a:pt x="55" y="44"/>
                  </a:lnTo>
                  <a:close/>
                  <a:moveTo>
                    <a:pt x="46" y="20"/>
                  </a:moveTo>
                  <a:cubicBezTo>
                    <a:pt x="47" y="19"/>
                    <a:pt x="47" y="17"/>
                    <a:pt x="46" y="17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2" y="12"/>
                    <a:pt x="40" y="12"/>
                    <a:pt x="39" y="13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1"/>
                    <a:pt x="13" y="21"/>
                    <a:pt x="12" y="22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7"/>
                    <a:pt x="7" y="28"/>
                    <a:pt x="8" y="29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2" y="43"/>
                    <a:pt x="23" y="43"/>
                    <a:pt x="24" y="42"/>
                  </a:cubicBezTo>
                  <a:lnTo>
                    <a:pt x="46" y="2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TextBox 10">
              <a:extLst>
                <a:ext uri="{FF2B5EF4-FFF2-40B4-BE49-F238E27FC236}">
                  <a16:creationId xmlns:a16="http://schemas.microsoft.com/office/drawing/2014/main" id="{C60AEFD9-CEF9-48F7-AB6F-AD6A120C4F32}"/>
                </a:ext>
              </a:extLst>
            </p:cNvPr>
            <p:cNvSpPr txBox="1"/>
            <p:nvPr/>
          </p:nvSpPr>
          <p:spPr>
            <a:xfrm>
              <a:off x="7947523" y="1706225"/>
              <a:ext cx="1969701" cy="336965"/>
            </a:xfrm>
            <a:prstGeom prst="rect">
              <a:avLst/>
            </a:prstGeom>
            <a:noFill/>
          </p:spPr>
          <p:txBody>
            <a:bodyPr wrap="none" lIns="72000" tIns="0" rIns="72000" bIns="0" anchor="b" anchorCtr="0">
              <a:noAutofit/>
            </a:bodyPr>
            <a:lstStyle/>
            <a:p>
              <a:r>
                <a:rPr lang="en-US" altLang="zh-CN" sz="2000" b="1" dirty="0" err="1">
                  <a:solidFill>
                    <a:schemeClr val="accent1"/>
                  </a:solidFill>
                </a:rPr>
                <a:t>Librosa</a:t>
              </a:r>
              <a:endParaRPr lang="zh-CN" altLang="en-US" sz="2000" b="1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4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风格工作总结汇报PPT模板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48BB7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548BB7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48BB7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548BB7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2679</TotalTime>
  <Words>891</Words>
  <Application>Microsoft Office PowerPoint</Application>
  <PresentationFormat>全屏显示(16:9)</PresentationFormat>
  <Paragraphs>181</Paragraphs>
  <Slides>22</Slides>
  <Notes>22</Notes>
  <HiddenSlides>0</HiddenSlides>
  <MMClips>2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宋体</vt:lpstr>
      <vt:lpstr>微软雅黑</vt:lpstr>
      <vt:lpstr>Agency FB</vt:lpstr>
      <vt:lpstr>Arial</vt:lpstr>
      <vt:lpstr>Calibri</vt:lpstr>
      <vt:lpstr>Impact</vt:lpstr>
      <vt:lpstr>Times New Roman</vt:lpstr>
      <vt:lpstr>第一PPT，www.1ppt.com</vt:lpstr>
      <vt:lpstr>Visio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subject>熊猫办公</dc:subject>
  <cp:keywords>熊猫办公</cp:keywords>
  <cp:lastModifiedBy>陈 嘉昕</cp:lastModifiedBy>
  <cp:revision>27</cp:revision>
  <dcterms:created xsi:type="dcterms:W3CDTF">2015-12-11T17:46:17Z</dcterms:created>
  <dcterms:modified xsi:type="dcterms:W3CDTF">2020-11-06T04:32:59Z</dcterms:modified>
  <cp:category>办公</cp:category>
</cp:coreProperties>
</file>

<file path=docProps/thumbnail.jpeg>
</file>